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6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662" r:id="rId5"/>
    <p:sldMasterId id="2147483675" r:id="rId6"/>
  </p:sldMasterIdLst>
  <p:notesMasterIdLst>
    <p:notesMasterId r:id="rId98"/>
  </p:notesMasterIdLst>
  <p:handoutMasterIdLst>
    <p:handoutMasterId r:id="rId99"/>
  </p:handoutMasterIdLst>
  <p:sldIdLst>
    <p:sldId id="256" r:id="rId7"/>
    <p:sldId id="300" r:id="rId8"/>
    <p:sldId id="303" r:id="rId9"/>
    <p:sldId id="274" r:id="rId10"/>
    <p:sldId id="348" r:id="rId11"/>
    <p:sldId id="306" r:id="rId12"/>
    <p:sldId id="350" r:id="rId13"/>
    <p:sldId id="359" r:id="rId14"/>
    <p:sldId id="364" r:id="rId15"/>
    <p:sldId id="374" r:id="rId16"/>
    <p:sldId id="373" r:id="rId17"/>
    <p:sldId id="375" r:id="rId18"/>
    <p:sldId id="376" r:id="rId19"/>
    <p:sldId id="360" r:id="rId20"/>
    <p:sldId id="308" r:id="rId21"/>
    <p:sldId id="349" r:id="rId22"/>
    <p:sldId id="310" r:id="rId23"/>
    <p:sldId id="351" r:id="rId24"/>
    <p:sldId id="311" r:id="rId25"/>
    <p:sldId id="312" r:id="rId26"/>
    <p:sldId id="313" r:id="rId27"/>
    <p:sldId id="377" r:id="rId28"/>
    <p:sldId id="320" r:id="rId29"/>
    <p:sldId id="316" r:id="rId30"/>
    <p:sldId id="362" r:id="rId31"/>
    <p:sldId id="361" r:id="rId32"/>
    <p:sldId id="363" r:id="rId33"/>
    <p:sldId id="324" r:id="rId34"/>
    <p:sldId id="325" r:id="rId35"/>
    <p:sldId id="378" r:id="rId36"/>
    <p:sldId id="379" r:id="rId37"/>
    <p:sldId id="380" r:id="rId38"/>
    <p:sldId id="326" r:id="rId39"/>
    <p:sldId id="365" r:id="rId40"/>
    <p:sldId id="366" r:id="rId41"/>
    <p:sldId id="367" r:id="rId42"/>
    <p:sldId id="381" r:id="rId43"/>
    <p:sldId id="383" r:id="rId44"/>
    <p:sldId id="384" r:id="rId45"/>
    <p:sldId id="385" r:id="rId46"/>
    <p:sldId id="386" r:id="rId47"/>
    <p:sldId id="387" r:id="rId48"/>
    <p:sldId id="389" r:id="rId49"/>
    <p:sldId id="388" r:id="rId50"/>
    <p:sldId id="390" r:id="rId51"/>
    <p:sldId id="382" r:id="rId52"/>
    <p:sldId id="396" r:id="rId53"/>
    <p:sldId id="352" r:id="rId54"/>
    <p:sldId id="392" r:id="rId55"/>
    <p:sldId id="391" r:id="rId56"/>
    <p:sldId id="393" r:id="rId57"/>
    <p:sldId id="394" r:id="rId58"/>
    <p:sldId id="395" r:id="rId59"/>
    <p:sldId id="333" r:id="rId60"/>
    <p:sldId id="334" r:id="rId61"/>
    <p:sldId id="397" r:id="rId62"/>
    <p:sldId id="338" r:id="rId63"/>
    <p:sldId id="339" r:id="rId64"/>
    <p:sldId id="340" r:id="rId65"/>
    <p:sldId id="341" r:id="rId66"/>
    <p:sldId id="342" r:id="rId67"/>
    <p:sldId id="371" r:id="rId68"/>
    <p:sldId id="369" r:id="rId69"/>
    <p:sldId id="370" r:id="rId70"/>
    <p:sldId id="343" r:id="rId71"/>
    <p:sldId id="346" r:id="rId72"/>
    <p:sldId id="347" r:id="rId73"/>
    <p:sldId id="297" r:id="rId74"/>
    <p:sldId id="372" r:id="rId75"/>
    <p:sldId id="328" r:id="rId76"/>
    <p:sldId id="304" r:id="rId77"/>
    <p:sldId id="305" r:id="rId78"/>
    <p:sldId id="315" r:id="rId79"/>
    <p:sldId id="309" r:id="rId80"/>
    <p:sldId id="335" r:id="rId81"/>
    <p:sldId id="336" r:id="rId82"/>
    <p:sldId id="337" r:id="rId83"/>
    <p:sldId id="368" r:id="rId84"/>
    <p:sldId id="344" r:id="rId85"/>
    <p:sldId id="345" r:id="rId86"/>
    <p:sldId id="330" r:id="rId87"/>
    <p:sldId id="329" r:id="rId88"/>
    <p:sldId id="331" r:id="rId89"/>
    <p:sldId id="321" r:id="rId90"/>
    <p:sldId id="323" r:id="rId91"/>
    <p:sldId id="322" r:id="rId92"/>
    <p:sldId id="358" r:id="rId93"/>
    <p:sldId id="307" r:id="rId94"/>
    <p:sldId id="317" r:id="rId95"/>
    <p:sldId id="318" r:id="rId96"/>
    <p:sldId id="319" r:id="rId9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CB5E2EE-F8BA-4740-8450-2E3A752DC3C5}">
          <p14:sldIdLst>
            <p14:sldId id="256"/>
            <p14:sldId id="300"/>
            <p14:sldId id="303"/>
            <p14:sldId id="274"/>
            <p14:sldId id="348"/>
            <p14:sldId id="306"/>
            <p14:sldId id="350"/>
            <p14:sldId id="359"/>
            <p14:sldId id="364"/>
            <p14:sldId id="374"/>
            <p14:sldId id="373"/>
            <p14:sldId id="375"/>
            <p14:sldId id="376"/>
            <p14:sldId id="360"/>
            <p14:sldId id="308"/>
            <p14:sldId id="349"/>
            <p14:sldId id="310"/>
            <p14:sldId id="351"/>
            <p14:sldId id="311"/>
            <p14:sldId id="312"/>
            <p14:sldId id="313"/>
            <p14:sldId id="377"/>
            <p14:sldId id="320"/>
            <p14:sldId id="316"/>
            <p14:sldId id="362"/>
            <p14:sldId id="361"/>
            <p14:sldId id="363"/>
            <p14:sldId id="324"/>
            <p14:sldId id="325"/>
            <p14:sldId id="378"/>
            <p14:sldId id="379"/>
            <p14:sldId id="380"/>
            <p14:sldId id="326"/>
            <p14:sldId id="365"/>
            <p14:sldId id="366"/>
            <p14:sldId id="367"/>
            <p14:sldId id="381"/>
            <p14:sldId id="383"/>
            <p14:sldId id="384"/>
            <p14:sldId id="385"/>
            <p14:sldId id="386"/>
            <p14:sldId id="387"/>
            <p14:sldId id="389"/>
            <p14:sldId id="388"/>
            <p14:sldId id="390"/>
            <p14:sldId id="382"/>
            <p14:sldId id="396"/>
            <p14:sldId id="352"/>
            <p14:sldId id="392"/>
            <p14:sldId id="391"/>
            <p14:sldId id="393"/>
            <p14:sldId id="394"/>
            <p14:sldId id="395"/>
            <p14:sldId id="333"/>
            <p14:sldId id="334"/>
            <p14:sldId id="397"/>
            <p14:sldId id="338"/>
            <p14:sldId id="339"/>
            <p14:sldId id="340"/>
            <p14:sldId id="341"/>
            <p14:sldId id="342"/>
            <p14:sldId id="371"/>
            <p14:sldId id="369"/>
            <p14:sldId id="370"/>
            <p14:sldId id="343"/>
            <p14:sldId id="346"/>
            <p14:sldId id="347"/>
            <p14:sldId id="297"/>
            <p14:sldId id="372"/>
            <p14:sldId id="328"/>
            <p14:sldId id="304"/>
            <p14:sldId id="305"/>
            <p14:sldId id="315"/>
            <p14:sldId id="309"/>
            <p14:sldId id="335"/>
            <p14:sldId id="336"/>
            <p14:sldId id="337"/>
            <p14:sldId id="368"/>
            <p14:sldId id="344"/>
            <p14:sldId id="345"/>
            <p14:sldId id="330"/>
            <p14:sldId id="329"/>
            <p14:sldId id="331"/>
            <p14:sldId id="321"/>
            <p14:sldId id="323"/>
            <p14:sldId id="322"/>
            <p14:sldId id="358"/>
            <p14:sldId id="307"/>
            <p14:sldId id="317"/>
            <p14:sldId id="318"/>
            <p14:sldId id="31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282A"/>
    <a:srgbClr val="F74043"/>
    <a:srgbClr val="3434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C82583-5707-4A68-ABCE-4B3E9F193E28}" v="69" dt="2023-12-04T14:43:35.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41" autoAdjust="0"/>
  </p:normalViewPr>
  <p:slideViewPr>
    <p:cSldViewPr snapToGrid="0">
      <p:cViewPr varScale="1">
        <p:scale>
          <a:sx n="98" d="100"/>
          <a:sy n="98" d="100"/>
        </p:scale>
        <p:origin x="48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presProps" Target="presProps.xml"/><Relationship Id="rId105" Type="http://schemas.microsoft.com/office/2015/10/relationships/revisionInfo" Target="revisionInfo.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urag Dutt" userId="c5c81d77-02a4-4fc4-9999-893538bc84d8" providerId="ADAL" clId="{82C82583-5707-4A68-ABCE-4B3E9F193E28}"/>
    <pc:docChg chg="undo redo custSel addSld delSld modSld sldOrd modSection">
      <pc:chgData name="Anurag Dutt" userId="c5c81d77-02a4-4fc4-9999-893538bc84d8" providerId="ADAL" clId="{82C82583-5707-4A68-ABCE-4B3E9F193E28}" dt="2023-12-04T14:46:00.203" v="7574" actId="20577"/>
      <pc:docMkLst>
        <pc:docMk/>
      </pc:docMkLst>
      <pc:sldChg chg="modNotesTx">
        <pc:chgData name="Anurag Dutt" userId="c5c81d77-02a4-4fc4-9999-893538bc84d8" providerId="ADAL" clId="{82C82583-5707-4A68-ABCE-4B3E9F193E28}" dt="2023-12-04T14:32:13.975" v="7207" actId="20577"/>
        <pc:sldMkLst>
          <pc:docMk/>
          <pc:sldMk cId="2328352621" sldId="274"/>
        </pc:sldMkLst>
      </pc:sldChg>
      <pc:sldChg chg="modNotesTx">
        <pc:chgData name="Anurag Dutt" userId="c5c81d77-02a4-4fc4-9999-893538bc84d8" providerId="ADAL" clId="{82C82583-5707-4A68-ABCE-4B3E9F193E28}" dt="2023-12-04T14:27:52.417" v="6994" actId="20577"/>
        <pc:sldMkLst>
          <pc:docMk/>
          <pc:sldMk cId="1418657379" sldId="300"/>
        </pc:sldMkLst>
      </pc:sldChg>
      <pc:sldChg chg="modNotesTx">
        <pc:chgData name="Anurag Dutt" userId="c5c81d77-02a4-4fc4-9999-893538bc84d8" providerId="ADAL" clId="{82C82583-5707-4A68-ABCE-4B3E9F193E28}" dt="2023-12-04T14:30:34.736" v="7165" actId="20577"/>
        <pc:sldMkLst>
          <pc:docMk/>
          <pc:sldMk cId="116873107" sldId="303"/>
        </pc:sldMkLst>
      </pc:sldChg>
      <pc:sldChg chg="modSp mod">
        <pc:chgData name="Anurag Dutt" userId="c5c81d77-02a4-4fc4-9999-893538bc84d8" providerId="ADAL" clId="{82C82583-5707-4A68-ABCE-4B3E9F193E28}" dt="2023-12-04T14:34:23.064" v="7231" actId="20577"/>
        <pc:sldMkLst>
          <pc:docMk/>
          <pc:sldMk cId="2759183304" sldId="306"/>
        </pc:sldMkLst>
        <pc:spChg chg="mod">
          <ac:chgData name="Anurag Dutt" userId="c5c81d77-02a4-4fc4-9999-893538bc84d8" providerId="ADAL" clId="{82C82583-5707-4A68-ABCE-4B3E9F193E28}" dt="2023-12-04T14:34:23.064" v="7231" actId="20577"/>
          <ac:spMkLst>
            <pc:docMk/>
            <pc:sldMk cId="2759183304" sldId="306"/>
            <ac:spMk id="3" creationId="{2DFAD68E-2279-456F-32AB-F58D2E9B275D}"/>
          </ac:spMkLst>
        </pc:spChg>
      </pc:sldChg>
      <pc:sldChg chg="modNotesTx">
        <pc:chgData name="Anurag Dutt" userId="c5c81d77-02a4-4fc4-9999-893538bc84d8" providerId="ADAL" clId="{82C82583-5707-4A68-ABCE-4B3E9F193E28}" dt="2023-12-04T14:36:09.064" v="7283" actId="20577"/>
        <pc:sldMkLst>
          <pc:docMk/>
          <pc:sldMk cId="3763611911" sldId="308"/>
        </pc:sldMkLst>
      </pc:sldChg>
      <pc:sldChg chg="mod ord modShow modNotesTx">
        <pc:chgData name="Anurag Dutt" userId="c5c81d77-02a4-4fc4-9999-893538bc84d8" providerId="ADAL" clId="{82C82583-5707-4A68-ABCE-4B3E9F193E28}" dt="2023-12-04T13:33:45.450" v="6775"/>
        <pc:sldMkLst>
          <pc:docMk/>
          <pc:sldMk cId="843232900" sldId="317"/>
        </pc:sldMkLst>
      </pc:sldChg>
      <pc:sldChg chg="mod ord modShow">
        <pc:chgData name="Anurag Dutt" userId="c5c81d77-02a4-4fc4-9999-893538bc84d8" providerId="ADAL" clId="{82C82583-5707-4A68-ABCE-4B3E9F193E28}" dt="2023-12-04T13:33:45.450" v="6775"/>
        <pc:sldMkLst>
          <pc:docMk/>
          <pc:sldMk cId="1306740487" sldId="318"/>
        </pc:sldMkLst>
      </pc:sldChg>
      <pc:sldChg chg="mod ord modShow">
        <pc:chgData name="Anurag Dutt" userId="c5c81d77-02a4-4fc4-9999-893538bc84d8" providerId="ADAL" clId="{82C82583-5707-4A68-ABCE-4B3E9F193E28}" dt="2023-12-04T13:33:45.450" v="6775"/>
        <pc:sldMkLst>
          <pc:docMk/>
          <pc:sldMk cId="2089998717" sldId="319"/>
        </pc:sldMkLst>
      </pc:sldChg>
      <pc:sldChg chg="modNotesTx">
        <pc:chgData name="Anurag Dutt" userId="c5c81d77-02a4-4fc4-9999-893538bc84d8" providerId="ADAL" clId="{82C82583-5707-4A68-ABCE-4B3E9F193E28}" dt="2023-12-04T14:44:38.217" v="7486" actId="20577"/>
        <pc:sldMkLst>
          <pc:docMk/>
          <pc:sldMk cId="2355734389" sldId="324"/>
        </pc:sldMkLst>
      </pc:sldChg>
      <pc:sldChg chg="modNotesTx">
        <pc:chgData name="Anurag Dutt" userId="c5c81d77-02a4-4fc4-9999-893538bc84d8" providerId="ADAL" clId="{82C82583-5707-4A68-ABCE-4B3E9F193E28}" dt="2023-12-04T14:46:00.203" v="7574" actId="20577"/>
        <pc:sldMkLst>
          <pc:docMk/>
          <pc:sldMk cId="42705420" sldId="326"/>
        </pc:sldMkLst>
      </pc:sldChg>
      <pc:sldChg chg="addSp delSp modSp mod modAnim modNotesTx">
        <pc:chgData name="Anurag Dutt" userId="c5c81d77-02a4-4fc4-9999-893538bc84d8" providerId="ADAL" clId="{82C82583-5707-4A68-ABCE-4B3E9F193E28}" dt="2023-12-04T11:51:48.044" v="3786" actId="478"/>
        <pc:sldMkLst>
          <pc:docMk/>
          <pc:sldMk cId="1232170601" sldId="333"/>
        </pc:sldMkLst>
        <pc:spChg chg="del mod">
          <ac:chgData name="Anurag Dutt" userId="c5c81d77-02a4-4fc4-9999-893538bc84d8" providerId="ADAL" clId="{82C82583-5707-4A68-ABCE-4B3E9F193E28}" dt="2023-12-04T11:51:45.546" v="3785" actId="478"/>
          <ac:spMkLst>
            <pc:docMk/>
            <pc:sldMk cId="1232170601" sldId="333"/>
            <ac:spMk id="2" creationId="{6B859FB3-BEE3-9163-561F-52B72DD32980}"/>
          </ac:spMkLst>
        </pc:spChg>
        <pc:spChg chg="add mod">
          <ac:chgData name="Anurag Dutt" userId="c5c81d77-02a4-4fc4-9999-893538bc84d8" providerId="ADAL" clId="{82C82583-5707-4A68-ABCE-4B3E9F193E28}" dt="2023-12-04T11:51:37.653" v="3784"/>
          <ac:spMkLst>
            <pc:docMk/>
            <pc:sldMk cId="1232170601" sldId="333"/>
            <ac:spMk id="3" creationId="{E92F47DC-E4DB-8E40-730E-18A8AA8ABDA1}"/>
          </ac:spMkLst>
        </pc:spChg>
        <pc:spChg chg="add del mod">
          <ac:chgData name="Anurag Dutt" userId="c5c81d77-02a4-4fc4-9999-893538bc84d8" providerId="ADAL" clId="{82C82583-5707-4A68-ABCE-4B3E9F193E28}" dt="2023-12-04T11:51:48.044" v="3786" actId="478"/>
          <ac:spMkLst>
            <pc:docMk/>
            <pc:sldMk cId="1232170601" sldId="333"/>
            <ac:spMk id="6" creationId="{A9E0FD5E-BB23-92D6-E863-811480227D70}"/>
          </ac:spMkLst>
        </pc:spChg>
      </pc:sldChg>
      <pc:sldChg chg="addSp delSp modSp mod modAnim modNotesTx">
        <pc:chgData name="Anurag Dutt" userId="c5c81d77-02a4-4fc4-9999-893538bc84d8" providerId="ADAL" clId="{82C82583-5707-4A68-ABCE-4B3E9F193E28}" dt="2023-12-04T11:53:23.062" v="3836" actId="478"/>
        <pc:sldMkLst>
          <pc:docMk/>
          <pc:sldMk cId="1193396632" sldId="334"/>
        </pc:sldMkLst>
        <pc:spChg chg="del mod">
          <ac:chgData name="Anurag Dutt" userId="c5c81d77-02a4-4fc4-9999-893538bc84d8" providerId="ADAL" clId="{82C82583-5707-4A68-ABCE-4B3E9F193E28}" dt="2023-12-04T11:53:20.791" v="3835" actId="478"/>
          <ac:spMkLst>
            <pc:docMk/>
            <pc:sldMk cId="1193396632" sldId="334"/>
            <ac:spMk id="2" creationId="{6B859FB3-BEE3-9163-561F-52B72DD32980}"/>
          </ac:spMkLst>
        </pc:spChg>
        <pc:spChg chg="add mod">
          <ac:chgData name="Anurag Dutt" userId="c5c81d77-02a4-4fc4-9999-893538bc84d8" providerId="ADAL" clId="{82C82583-5707-4A68-ABCE-4B3E9F193E28}" dt="2023-12-04T11:53:17.588" v="3833"/>
          <ac:spMkLst>
            <pc:docMk/>
            <pc:sldMk cId="1193396632" sldId="334"/>
            <ac:spMk id="4" creationId="{F4D56260-D41D-93B5-3F26-E8B0CD8A1CA3}"/>
          </ac:spMkLst>
        </pc:spChg>
        <pc:spChg chg="add del mod">
          <ac:chgData name="Anurag Dutt" userId="c5c81d77-02a4-4fc4-9999-893538bc84d8" providerId="ADAL" clId="{82C82583-5707-4A68-ABCE-4B3E9F193E28}" dt="2023-12-04T11:53:23.062" v="3836" actId="478"/>
          <ac:spMkLst>
            <pc:docMk/>
            <pc:sldMk cId="1193396632" sldId="334"/>
            <ac:spMk id="6" creationId="{95E4CAA2-94CD-85D7-D9C6-87BDF72791FD}"/>
          </ac:spMkLst>
        </pc:spChg>
      </pc:sldChg>
      <pc:sldChg chg="addSp delSp modSp mod modAnim modNotesTx">
        <pc:chgData name="Anurag Dutt" userId="c5c81d77-02a4-4fc4-9999-893538bc84d8" providerId="ADAL" clId="{82C82583-5707-4A68-ABCE-4B3E9F193E28}" dt="2023-12-04T12:15:59.634" v="4907" actId="20577"/>
        <pc:sldMkLst>
          <pc:docMk/>
          <pc:sldMk cId="3339490634" sldId="338"/>
        </pc:sldMkLst>
        <pc:spChg chg="del mod">
          <ac:chgData name="Anurag Dutt" userId="c5c81d77-02a4-4fc4-9999-893538bc84d8" providerId="ADAL" clId="{82C82583-5707-4A68-ABCE-4B3E9F193E28}" dt="2023-12-04T12:09:22.438" v="4339" actId="478"/>
          <ac:spMkLst>
            <pc:docMk/>
            <pc:sldMk cId="3339490634" sldId="338"/>
            <ac:spMk id="2" creationId="{6B859FB3-BEE3-9163-561F-52B72DD32980}"/>
          </ac:spMkLst>
        </pc:spChg>
        <pc:spChg chg="mod">
          <ac:chgData name="Anurag Dutt" userId="c5c81d77-02a4-4fc4-9999-893538bc84d8" providerId="ADAL" clId="{82C82583-5707-4A68-ABCE-4B3E9F193E28}" dt="2023-12-04T12:13:27.661" v="4600" actId="20577"/>
          <ac:spMkLst>
            <pc:docMk/>
            <pc:sldMk cId="3339490634" sldId="338"/>
            <ac:spMk id="3" creationId="{2DFAD68E-2279-456F-32AB-F58D2E9B275D}"/>
          </ac:spMkLst>
        </pc:spChg>
        <pc:spChg chg="add mod">
          <ac:chgData name="Anurag Dutt" userId="c5c81d77-02a4-4fc4-9999-893538bc84d8" providerId="ADAL" clId="{82C82583-5707-4A68-ABCE-4B3E9F193E28}" dt="2023-12-04T12:09:18.870" v="4337"/>
          <ac:spMkLst>
            <pc:docMk/>
            <pc:sldMk cId="3339490634" sldId="338"/>
            <ac:spMk id="4" creationId="{8BD6DB46-1B9B-E2CA-3FF8-1FD662E492F2}"/>
          </ac:spMkLst>
        </pc:spChg>
        <pc:spChg chg="add del mod">
          <ac:chgData name="Anurag Dutt" userId="c5c81d77-02a4-4fc4-9999-893538bc84d8" providerId="ADAL" clId="{82C82583-5707-4A68-ABCE-4B3E9F193E28}" dt="2023-12-04T12:09:25.099" v="4340" actId="478"/>
          <ac:spMkLst>
            <pc:docMk/>
            <pc:sldMk cId="3339490634" sldId="338"/>
            <ac:spMk id="7" creationId="{4760F427-1029-FC94-853F-E96FAB77C53A}"/>
          </ac:spMkLst>
        </pc:spChg>
        <pc:picChg chg="mod">
          <ac:chgData name="Anurag Dutt" userId="c5c81d77-02a4-4fc4-9999-893538bc84d8" providerId="ADAL" clId="{82C82583-5707-4A68-ABCE-4B3E9F193E28}" dt="2023-12-04T10:49:30.203" v="4" actId="14100"/>
          <ac:picMkLst>
            <pc:docMk/>
            <pc:sldMk cId="3339490634" sldId="338"/>
            <ac:picMk id="6" creationId="{FA7E0456-B307-73C0-50B9-8B1490A9C6D5}"/>
          </ac:picMkLst>
        </pc:picChg>
      </pc:sldChg>
      <pc:sldChg chg="addSp delSp modSp mod modNotesTx">
        <pc:chgData name="Anurag Dutt" userId="c5c81d77-02a4-4fc4-9999-893538bc84d8" providerId="ADAL" clId="{82C82583-5707-4A68-ABCE-4B3E9F193E28}" dt="2023-12-04T12:19:11.514" v="5073" actId="20577"/>
        <pc:sldMkLst>
          <pc:docMk/>
          <pc:sldMk cId="3223029111" sldId="339"/>
        </pc:sldMkLst>
        <pc:spChg chg="del mod">
          <ac:chgData name="Anurag Dutt" userId="c5c81d77-02a4-4fc4-9999-893538bc84d8" providerId="ADAL" clId="{82C82583-5707-4A68-ABCE-4B3E9F193E28}" dt="2023-12-04T12:16:52.361" v="4912" actId="478"/>
          <ac:spMkLst>
            <pc:docMk/>
            <pc:sldMk cId="3223029111" sldId="339"/>
            <ac:spMk id="2" creationId="{6B859FB3-BEE3-9163-561F-52B72DD32980}"/>
          </ac:spMkLst>
        </pc:spChg>
        <pc:spChg chg="add mod">
          <ac:chgData name="Anurag Dutt" userId="c5c81d77-02a4-4fc4-9999-893538bc84d8" providerId="ADAL" clId="{82C82583-5707-4A68-ABCE-4B3E9F193E28}" dt="2023-12-04T12:16:45.909" v="4910"/>
          <ac:spMkLst>
            <pc:docMk/>
            <pc:sldMk cId="3223029111" sldId="339"/>
            <ac:spMk id="3" creationId="{FB1219C6-5794-1EBD-C5E4-EA072E8BE995}"/>
          </ac:spMkLst>
        </pc:spChg>
        <pc:spChg chg="add del mod">
          <ac:chgData name="Anurag Dutt" userId="c5c81d77-02a4-4fc4-9999-893538bc84d8" providerId="ADAL" clId="{82C82583-5707-4A68-ABCE-4B3E9F193E28}" dt="2023-12-04T12:16:54.300" v="4913" actId="478"/>
          <ac:spMkLst>
            <pc:docMk/>
            <pc:sldMk cId="3223029111" sldId="339"/>
            <ac:spMk id="6" creationId="{D511DE8E-9B76-391A-C80D-C7B880427BE0}"/>
          </ac:spMkLst>
        </pc:spChg>
      </pc:sldChg>
      <pc:sldChg chg="addSp delSp modSp mod modAnim modNotesTx">
        <pc:chgData name="Anurag Dutt" userId="c5c81d77-02a4-4fc4-9999-893538bc84d8" providerId="ADAL" clId="{82C82583-5707-4A68-ABCE-4B3E9F193E28}" dt="2023-12-04T12:21:36.613" v="5285"/>
        <pc:sldMkLst>
          <pc:docMk/>
          <pc:sldMk cId="1229854593" sldId="340"/>
        </pc:sldMkLst>
        <pc:spChg chg="del mod">
          <ac:chgData name="Anurag Dutt" userId="c5c81d77-02a4-4fc4-9999-893538bc84d8" providerId="ADAL" clId="{82C82583-5707-4A68-ABCE-4B3E9F193E28}" dt="2023-12-04T12:08:18.187" v="4326" actId="478"/>
          <ac:spMkLst>
            <pc:docMk/>
            <pc:sldMk cId="1229854593" sldId="340"/>
            <ac:spMk id="2" creationId="{6B859FB3-BEE3-9163-561F-52B72DD32980}"/>
          </ac:spMkLst>
        </pc:spChg>
        <pc:spChg chg="mod">
          <ac:chgData name="Anurag Dutt" userId="c5c81d77-02a4-4fc4-9999-893538bc84d8" providerId="ADAL" clId="{82C82583-5707-4A68-ABCE-4B3E9F193E28}" dt="2023-12-04T12:20:27.871" v="5160" actId="20577"/>
          <ac:spMkLst>
            <pc:docMk/>
            <pc:sldMk cId="1229854593" sldId="340"/>
            <ac:spMk id="3" creationId="{2DFAD68E-2279-456F-32AB-F58D2E9B275D}"/>
          </ac:spMkLst>
        </pc:spChg>
        <pc:spChg chg="add mod">
          <ac:chgData name="Anurag Dutt" userId="c5c81d77-02a4-4fc4-9999-893538bc84d8" providerId="ADAL" clId="{82C82583-5707-4A68-ABCE-4B3E9F193E28}" dt="2023-12-04T12:07:59.572" v="4324"/>
          <ac:spMkLst>
            <pc:docMk/>
            <pc:sldMk cId="1229854593" sldId="340"/>
            <ac:spMk id="4" creationId="{771CB699-9ED1-59A1-9658-DB0E46A44044}"/>
          </ac:spMkLst>
        </pc:spChg>
        <pc:spChg chg="add del mod">
          <ac:chgData name="Anurag Dutt" userId="c5c81d77-02a4-4fc4-9999-893538bc84d8" providerId="ADAL" clId="{82C82583-5707-4A68-ABCE-4B3E9F193E28}" dt="2023-12-04T12:08:21.013" v="4327" actId="478"/>
          <ac:spMkLst>
            <pc:docMk/>
            <pc:sldMk cId="1229854593" sldId="340"/>
            <ac:spMk id="6" creationId="{E32B69A1-A314-D36C-F471-A16BD7CBC3BE}"/>
          </ac:spMkLst>
        </pc:spChg>
      </pc:sldChg>
      <pc:sldChg chg="modAnim modNotesTx">
        <pc:chgData name="Anurag Dutt" userId="c5c81d77-02a4-4fc4-9999-893538bc84d8" providerId="ADAL" clId="{82C82583-5707-4A68-ABCE-4B3E9F193E28}" dt="2023-12-04T12:28:41.273" v="5911" actId="20577"/>
        <pc:sldMkLst>
          <pc:docMk/>
          <pc:sldMk cId="2296285025" sldId="341"/>
        </pc:sldMkLst>
      </pc:sldChg>
      <pc:sldChg chg="modNotesTx">
        <pc:chgData name="Anurag Dutt" userId="c5c81d77-02a4-4fc4-9999-893538bc84d8" providerId="ADAL" clId="{82C82583-5707-4A68-ABCE-4B3E9F193E28}" dt="2023-12-04T12:31:18.460" v="6051" actId="20577"/>
        <pc:sldMkLst>
          <pc:docMk/>
          <pc:sldMk cId="2329186254" sldId="342"/>
        </pc:sldMkLst>
      </pc:sldChg>
      <pc:sldChg chg="modSp mod modNotesTx">
        <pc:chgData name="Anurag Dutt" userId="c5c81d77-02a4-4fc4-9999-893538bc84d8" providerId="ADAL" clId="{82C82583-5707-4A68-ABCE-4B3E9F193E28}" dt="2023-12-04T12:34:07.781" v="6273" actId="20577"/>
        <pc:sldMkLst>
          <pc:docMk/>
          <pc:sldMk cId="1832362298" sldId="343"/>
        </pc:sldMkLst>
        <pc:spChg chg="mod">
          <ac:chgData name="Anurag Dutt" userId="c5c81d77-02a4-4fc4-9999-893538bc84d8" providerId="ADAL" clId="{82C82583-5707-4A68-ABCE-4B3E9F193E28}" dt="2023-12-04T12:33:42.345" v="6234" actId="20577"/>
          <ac:spMkLst>
            <pc:docMk/>
            <pc:sldMk cId="1832362298" sldId="343"/>
            <ac:spMk id="9" creationId="{F9E06470-9769-6347-117B-05B6F0FD2F70}"/>
          </ac:spMkLst>
        </pc:spChg>
      </pc:sldChg>
      <pc:sldChg chg="modSp mod modNotesTx">
        <pc:chgData name="Anurag Dutt" userId="c5c81d77-02a4-4fc4-9999-893538bc84d8" providerId="ADAL" clId="{82C82583-5707-4A68-ABCE-4B3E9F193E28}" dt="2023-12-04T12:37:49.067" v="6577" actId="20577"/>
        <pc:sldMkLst>
          <pc:docMk/>
          <pc:sldMk cId="2588618421" sldId="346"/>
        </pc:sldMkLst>
        <pc:spChg chg="mod">
          <ac:chgData name="Anurag Dutt" userId="c5c81d77-02a4-4fc4-9999-893538bc84d8" providerId="ADAL" clId="{82C82583-5707-4A68-ABCE-4B3E9F193E28}" dt="2023-12-04T12:36:50.561" v="6472" actId="20577"/>
          <ac:spMkLst>
            <pc:docMk/>
            <pc:sldMk cId="2588618421" sldId="346"/>
            <ac:spMk id="9" creationId="{F9E06470-9769-6347-117B-05B6F0FD2F70}"/>
          </ac:spMkLst>
        </pc:spChg>
      </pc:sldChg>
      <pc:sldChg chg="modNotesTx">
        <pc:chgData name="Anurag Dutt" userId="c5c81d77-02a4-4fc4-9999-893538bc84d8" providerId="ADAL" clId="{82C82583-5707-4A68-ABCE-4B3E9F193E28}" dt="2023-12-04T12:39:42.066" v="6766" actId="20577"/>
        <pc:sldMkLst>
          <pc:docMk/>
          <pc:sldMk cId="3366061374" sldId="347"/>
        </pc:sldMkLst>
      </pc:sldChg>
      <pc:sldChg chg="modNotesTx">
        <pc:chgData name="Anurag Dutt" userId="c5c81d77-02a4-4fc4-9999-893538bc84d8" providerId="ADAL" clId="{82C82583-5707-4A68-ABCE-4B3E9F193E28}" dt="2023-12-04T14:33:47.758" v="7229" actId="20577"/>
        <pc:sldMkLst>
          <pc:docMk/>
          <pc:sldMk cId="1777669835" sldId="348"/>
        </pc:sldMkLst>
      </pc:sldChg>
      <pc:sldChg chg="modNotesTx">
        <pc:chgData name="Anurag Dutt" userId="c5c81d77-02a4-4fc4-9999-893538bc84d8" providerId="ADAL" clId="{82C82583-5707-4A68-ABCE-4B3E9F193E28}" dt="2023-12-04T14:38:25.168" v="7337" actId="20577"/>
        <pc:sldMkLst>
          <pc:docMk/>
          <pc:sldMk cId="3035518090" sldId="349"/>
        </pc:sldMkLst>
      </pc:sldChg>
      <pc:sldChg chg="modSp mod modNotesTx">
        <pc:chgData name="Anurag Dutt" userId="c5c81d77-02a4-4fc4-9999-893538bc84d8" providerId="ADAL" clId="{82C82583-5707-4A68-ABCE-4B3E9F193E28}" dt="2023-12-04T14:35:09.411" v="7258" actId="20577"/>
        <pc:sldMkLst>
          <pc:docMk/>
          <pc:sldMk cId="4086114757" sldId="350"/>
        </pc:sldMkLst>
        <pc:spChg chg="mod">
          <ac:chgData name="Anurag Dutt" userId="c5c81d77-02a4-4fc4-9999-893538bc84d8" providerId="ADAL" clId="{82C82583-5707-4A68-ABCE-4B3E9F193E28}" dt="2023-12-04T14:35:09.411" v="7258" actId="20577"/>
          <ac:spMkLst>
            <pc:docMk/>
            <pc:sldMk cId="4086114757" sldId="350"/>
            <ac:spMk id="9" creationId="{5548751C-0977-B3BE-ABE7-3767146ED98C}"/>
          </ac:spMkLst>
        </pc:spChg>
      </pc:sldChg>
      <pc:sldChg chg="modSp mod modNotesTx">
        <pc:chgData name="Anurag Dutt" userId="c5c81d77-02a4-4fc4-9999-893538bc84d8" providerId="ADAL" clId="{82C82583-5707-4A68-ABCE-4B3E9F193E28}" dt="2023-12-04T14:41:37.139" v="7394" actId="20577"/>
        <pc:sldMkLst>
          <pc:docMk/>
          <pc:sldMk cId="4248656239" sldId="351"/>
        </pc:sldMkLst>
        <pc:spChg chg="mod">
          <ac:chgData name="Anurag Dutt" userId="c5c81d77-02a4-4fc4-9999-893538bc84d8" providerId="ADAL" clId="{82C82583-5707-4A68-ABCE-4B3E9F193E28}" dt="2023-12-04T14:41:04.045" v="7378" actId="20577"/>
          <ac:spMkLst>
            <pc:docMk/>
            <pc:sldMk cId="4248656239" sldId="351"/>
            <ac:spMk id="3" creationId="{2DFAD68E-2279-456F-32AB-F58D2E9B275D}"/>
          </ac:spMkLst>
        </pc:spChg>
      </pc:sldChg>
      <pc:sldChg chg="addSp delSp modSp mod modNotesTx">
        <pc:chgData name="Anurag Dutt" userId="c5c81d77-02a4-4fc4-9999-893538bc84d8" providerId="ADAL" clId="{82C82583-5707-4A68-ABCE-4B3E9F193E28}" dt="2023-12-04T11:50:15.927" v="3759"/>
        <pc:sldMkLst>
          <pc:docMk/>
          <pc:sldMk cId="4015246442" sldId="352"/>
        </pc:sldMkLst>
        <pc:spChg chg="del mod">
          <ac:chgData name="Anurag Dutt" userId="c5c81d77-02a4-4fc4-9999-893538bc84d8" providerId="ADAL" clId="{82C82583-5707-4A68-ABCE-4B3E9F193E28}" dt="2023-12-04T11:50:10.448" v="3757" actId="478"/>
          <ac:spMkLst>
            <pc:docMk/>
            <pc:sldMk cId="4015246442" sldId="352"/>
            <ac:spMk id="2" creationId="{6B859FB3-BEE3-9163-561F-52B72DD32980}"/>
          </ac:spMkLst>
        </pc:spChg>
        <pc:spChg chg="add del mod">
          <ac:chgData name="Anurag Dutt" userId="c5c81d77-02a4-4fc4-9999-893538bc84d8" providerId="ADAL" clId="{82C82583-5707-4A68-ABCE-4B3E9F193E28}" dt="2023-12-04T11:50:15.604" v="3758" actId="478"/>
          <ac:spMkLst>
            <pc:docMk/>
            <pc:sldMk cId="4015246442" sldId="352"/>
            <ac:spMk id="11" creationId="{5EB651BB-FF33-B2E9-A6DE-CA3EDF436248}"/>
          </ac:spMkLst>
        </pc:spChg>
        <pc:spChg chg="add mod">
          <ac:chgData name="Anurag Dutt" userId="c5c81d77-02a4-4fc4-9999-893538bc84d8" providerId="ADAL" clId="{82C82583-5707-4A68-ABCE-4B3E9F193E28}" dt="2023-12-04T11:50:15.927" v="3759"/>
          <ac:spMkLst>
            <pc:docMk/>
            <pc:sldMk cId="4015246442" sldId="352"/>
            <ac:spMk id="12" creationId="{65A1C85C-D9B8-19FB-F8C1-2BF2C5EFE5C4}"/>
          </ac:spMkLst>
        </pc:spChg>
        <pc:cxnChg chg="add mod">
          <ac:chgData name="Anurag Dutt" userId="c5c81d77-02a4-4fc4-9999-893538bc84d8" providerId="ADAL" clId="{82C82583-5707-4A68-ABCE-4B3E9F193E28}" dt="2023-12-04T11:31:56.587" v="2598" actId="14100"/>
          <ac:cxnSpMkLst>
            <pc:docMk/>
            <pc:sldMk cId="4015246442" sldId="352"/>
            <ac:cxnSpMk id="4" creationId="{ADD4E1DB-6B38-1978-2851-F0458D2BC7F2}"/>
          </ac:cxnSpMkLst>
        </pc:cxnChg>
      </pc:sldChg>
      <pc:sldChg chg="modSp mod">
        <pc:chgData name="Anurag Dutt" userId="c5c81d77-02a4-4fc4-9999-893538bc84d8" providerId="ADAL" clId="{82C82583-5707-4A68-ABCE-4B3E9F193E28}" dt="2023-12-04T13:34:22.679" v="6785" actId="20577"/>
        <pc:sldMkLst>
          <pc:docMk/>
          <pc:sldMk cId="2707867205" sldId="360"/>
        </pc:sldMkLst>
        <pc:spChg chg="mod">
          <ac:chgData name="Anurag Dutt" userId="c5c81d77-02a4-4fc4-9999-893538bc84d8" providerId="ADAL" clId="{82C82583-5707-4A68-ABCE-4B3E9F193E28}" dt="2023-12-04T13:34:22.679" v="6785" actId="20577"/>
          <ac:spMkLst>
            <pc:docMk/>
            <pc:sldMk cId="2707867205" sldId="360"/>
            <ac:spMk id="3" creationId="{AABDBE75-FDE5-DEAD-B2F8-92FEC185D097}"/>
          </ac:spMkLst>
        </pc:spChg>
      </pc:sldChg>
      <pc:sldChg chg="modNotesTx">
        <pc:chgData name="Anurag Dutt" userId="c5c81d77-02a4-4fc4-9999-893538bc84d8" providerId="ADAL" clId="{82C82583-5707-4A68-ABCE-4B3E9F193E28}" dt="2023-12-04T14:42:38.331" v="7405" actId="20577"/>
        <pc:sldMkLst>
          <pc:docMk/>
          <pc:sldMk cId="3931443073" sldId="362"/>
        </pc:sldMkLst>
      </pc:sldChg>
      <pc:sldChg chg="modNotesTx">
        <pc:chgData name="Anurag Dutt" userId="c5c81d77-02a4-4fc4-9999-893538bc84d8" providerId="ADAL" clId="{82C82583-5707-4A68-ABCE-4B3E9F193E28}" dt="2023-12-04T12:32:28.858" v="6184" actId="20577"/>
        <pc:sldMkLst>
          <pc:docMk/>
          <pc:sldMk cId="1847663580" sldId="369"/>
        </pc:sldMkLst>
      </pc:sldChg>
      <pc:sldChg chg="modSp mod modNotesTx">
        <pc:chgData name="Anurag Dutt" userId="c5c81d77-02a4-4fc4-9999-893538bc84d8" providerId="ADAL" clId="{82C82583-5707-4A68-ABCE-4B3E9F193E28}" dt="2023-12-04T12:32:38.363" v="6206" actId="20577"/>
        <pc:sldMkLst>
          <pc:docMk/>
          <pc:sldMk cId="6569714" sldId="370"/>
        </pc:sldMkLst>
        <pc:spChg chg="mod">
          <ac:chgData name="Anurag Dutt" userId="c5c81d77-02a4-4fc4-9999-893538bc84d8" providerId="ADAL" clId="{82C82583-5707-4A68-ABCE-4B3E9F193E28}" dt="2023-12-04T10:48:59.941" v="1" actId="208"/>
          <ac:spMkLst>
            <pc:docMk/>
            <pc:sldMk cId="6569714" sldId="370"/>
            <ac:spMk id="3" creationId="{F52E08E9-8E90-41E4-84CE-F590CCCF1818}"/>
          </ac:spMkLst>
        </pc:spChg>
      </pc:sldChg>
      <pc:sldChg chg="modNotesTx">
        <pc:chgData name="Anurag Dutt" userId="c5c81d77-02a4-4fc4-9999-893538bc84d8" providerId="ADAL" clId="{82C82583-5707-4A68-ABCE-4B3E9F193E28}" dt="2023-12-04T12:31:44.602" v="6101" actId="20577"/>
        <pc:sldMkLst>
          <pc:docMk/>
          <pc:sldMk cId="3237340014" sldId="371"/>
        </pc:sldMkLst>
      </pc:sldChg>
      <pc:sldChg chg="modNotesTx">
        <pc:chgData name="Anurag Dutt" userId="c5c81d77-02a4-4fc4-9999-893538bc84d8" providerId="ADAL" clId="{82C82583-5707-4A68-ABCE-4B3E9F193E28}" dt="2023-12-04T14:45:14.035" v="7491" actId="5793"/>
        <pc:sldMkLst>
          <pc:docMk/>
          <pc:sldMk cId="2324331508" sldId="380"/>
        </pc:sldMkLst>
      </pc:sldChg>
      <pc:sldChg chg="addSp delSp modSp mod delAnim">
        <pc:chgData name="Anurag Dutt" userId="c5c81d77-02a4-4fc4-9999-893538bc84d8" providerId="ADAL" clId="{82C82583-5707-4A68-ABCE-4B3E9F193E28}" dt="2023-12-04T12:06:14.119" v="4290"/>
        <pc:sldMkLst>
          <pc:docMk/>
          <pc:sldMk cId="2247446773" sldId="381"/>
        </pc:sldMkLst>
        <pc:spChg chg="add del mod">
          <ac:chgData name="Anurag Dutt" userId="c5c81d77-02a4-4fc4-9999-893538bc84d8" providerId="ADAL" clId="{82C82583-5707-4A68-ABCE-4B3E9F193E28}" dt="2023-12-04T10:49:49.635" v="6" actId="21"/>
          <ac:spMkLst>
            <pc:docMk/>
            <pc:sldMk cId="2247446773" sldId="381"/>
            <ac:spMk id="2" creationId="{27133BED-0FD6-137A-F3A1-0F607D3345F9}"/>
          </ac:spMkLst>
        </pc:spChg>
        <pc:spChg chg="mod">
          <ac:chgData name="Anurag Dutt" userId="c5c81d77-02a4-4fc4-9999-893538bc84d8" providerId="ADAL" clId="{82C82583-5707-4A68-ABCE-4B3E9F193E28}" dt="2023-12-04T12:06:14.119" v="4290"/>
          <ac:spMkLst>
            <pc:docMk/>
            <pc:sldMk cId="2247446773" sldId="381"/>
            <ac:spMk id="3" creationId="{2DFAD68E-2279-456F-32AB-F58D2E9B275D}"/>
          </ac:spMkLst>
        </pc:spChg>
        <pc:spChg chg="add del mod">
          <ac:chgData name="Anurag Dutt" userId="c5c81d77-02a4-4fc4-9999-893538bc84d8" providerId="ADAL" clId="{82C82583-5707-4A68-ABCE-4B3E9F193E28}" dt="2023-12-04T10:51:23.196" v="15" actId="478"/>
          <ac:spMkLst>
            <pc:docMk/>
            <pc:sldMk cId="2247446773" sldId="381"/>
            <ac:spMk id="6" creationId="{E2DB9CE5-1388-7A04-2007-6ED97A80E307}"/>
          </ac:spMkLst>
        </pc:spChg>
        <pc:graphicFrameChg chg="del">
          <ac:chgData name="Anurag Dutt" userId="c5c81d77-02a4-4fc4-9999-893538bc84d8" providerId="ADAL" clId="{82C82583-5707-4A68-ABCE-4B3E9F193E28}" dt="2023-12-04T10:50:09.378" v="8" actId="478"/>
          <ac:graphicFrameMkLst>
            <pc:docMk/>
            <pc:sldMk cId="2247446773" sldId="381"/>
            <ac:graphicFrameMk id="12" creationId="{FDEE7D09-D3F7-8800-2554-AF2A1A66CE10}"/>
          </ac:graphicFrameMkLst>
        </pc:graphicFrameChg>
      </pc:sldChg>
      <pc:sldChg chg="modSp add mod modAnim modNotesTx">
        <pc:chgData name="Anurag Dutt" userId="c5c81d77-02a4-4fc4-9999-893538bc84d8" providerId="ADAL" clId="{82C82583-5707-4A68-ABCE-4B3E9F193E28}" dt="2023-12-04T11:22:19.694" v="2111" actId="20577"/>
        <pc:sldMkLst>
          <pc:docMk/>
          <pc:sldMk cId="2441968734" sldId="382"/>
        </pc:sldMkLst>
        <pc:spChg chg="mod">
          <ac:chgData name="Anurag Dutt" userId="c5c81d77-02a4-4fc4-9999-893538bc84d8" providerId="ADAL" clId="{82C82583-5707-4A68-ABCE-4B3E9F193E28}" dt="2023-12-04T11:12:47.924" v="1367" actId="20577"/>
          <ac:spMkLst>
            <pc:docMk/>
            <pc:sldMk cId="2441968734" sldId="382"/>
            <ac:spMk id="3" creationId="{2DFAD68E-2279-456F-32AB-F58D2E9B275D}"/>
          </ac:spMkLst>
        </pc:spChg>
      </pc:sldChg>
      <pc:sldChg chg="addSp modSp add mod modNotesTx">
        <pc:chgData name="Anurag Dutt" userId="c5c81d77-02a4-4fc4-9999-893538bc84d8" providerId="ADAL" clId="{82C82583-5707-4A68-ABCE-4B3E9F193E28}" dt="2023-12-04T12:06:09.482" v="4289"/>
        <pc:sldMkLst>
          <pc:docMk/>
          <pc:sldMk cId="3562200481" sldId="383"/>
        </pc:sldMkLst>
        <pc:spChg chg="add mod">
          <ac:chgData name="Anurag Dutt" userId="c5c81d77-02a4-4fc4-9999-893538bc84d8" providerId="ADAL" clId="{82C82583-5707-4A68-ABCE-4B3E9F193E28}" dt="2023-12-04T10:54:09.216" v="264" actId="1036"/>
          <ac:spMkLst>
            <pc:docMk/>
            <pc:sldMk cId="3562200481" sldId="383"/>
            <ac:spMk id="2" creationId="{6C2145DA-DC95-4B01-3FC6-1E387F5A1AC6}"/>
          </ac:spMkLst>
        </pc:spChg>
        <pc:spChg chg="mod">
          <ac:chgData name="Anurag Dutt" userId="c5c81d77-02a4-4fc4-9999-893538bc84d8" providerId="ADAL" clId="{82C82583-5707-4A68-ABCE-4B3E9F193E28}" dt="2023-12-04T12:06:09.482" v="4289"/>
          <ac:spMkLst>
            <pc:docMk/>
            <pc:sldMk cId="3562200481" sldId="383"/>
            <ac:spMk id="3" creationId="{2DFAD68E-2279-456F-32AB-F58D2E9B275D}"/>
          </ac:spMkLst>
        </pc:spChg>
      </pc:sldChg>
      <pc:sldChg chg="addSp modSp add mod modNotesTx">
        <pc:chgData name="Anurag Dutt" userId="c5c81d77-02a4-4fc4-9999-893538bc84d8" providerId="ADAL" clId="{82C82583-5707-4A68-ABCE-4B3E9F193E28}" dt="2023-12-04T12:06:02.492" v="4288"/>
        <pc:sldMkLst>
          <pc:docMk/>
          <pc:sldMk cId="3295922199" sldId="384"/>
        </pc:sldMkLst>
        <pc:spChg chg="add mod">
          <ac:chgData name="Anurag Dutt" userId="c5c81d77-02a4-4fc4-9999-893538bc84d8" providerId="ADAL" clId="{82C82583-5707-4A68-ABCE-4B3E9F193E28}" dt="2023-12-04T10:54:33.027" v="325" actId="1036"/>
          <ac:spMkLst>
            <pc:docMk/>
            <pc:sldMk cId="3295922199" sldId="384"/>
            <ac:spMk id="2" creationId="{40CC3F3F-C249-8CE7-6903-2404845EC888}"/>
          </ac:spMkLst>
        </pc:spChg>
        <pc:spChg chg="mod">
          <ac:chgData name="Anurag Dutt" userId="c5c81d77-02a4-4fc4-9999-893538bc84d8" providerId="ADAL" clId="{82C82583-5707-4A68-ABCE-4B3E9F193E28}" dt="2023-12-04T12:06:02.492" v="4288"/>
          <ac:spMkLst>
            <pc:docMk/>
            <pc:sldMk cId="3295922199" sldId="384"/>
            <ac:spMk id="3" creationId="{2DFAD68E-2279-456F-32AB-F58D2E9B275D}"/>
          </ac:spMkLst>
        </pc:spChg>
        <pc:spChg chg="mod">
          <ac:chgData name="Anurag Dutt" userId="c5c81d77-02a4-4fc4-9999-893538bc84d8" providerId="ADAL" clId="{82C82583-5707-4A68-ABCE-4B3E9F193E28}" dt="2023-12-04T10:52:08.523" v="117" actId="1076"/>
          <ac:spMkLst>
            <pc:docMk/>
            <pc:sldMk cId="3295922199" sldId="384"/>
            <ac:spMk id="6" creationId="{E2DB9CE5-1388-7A04-2007-6ED97A80E307}"/>
          </ac:spMkLst>
        </pc:spChg>
      </pc:sldChg>
      <pc:sldChg chg="delSp modSp add mod modNotesTx">
        <pc:chgData name="Anurag Dutt" userId="c5c81d77-02a4-4fc4-9999-893538bc84d8" providerId="ADAL" clId="{82C82583-5707-4A68-ABCE-4B3E9F193E28}" dt="2023-12-04T12:05:56.484" v="4287"/>
        <pc:sldMkLst>
          <pc:docMk/>
          <pc:sldMk cId="1287561510" sldId="385"/>
        </pc:sldMkLst>
        <pc:spChg chg="mod">
          <ac:chgData name="Anurag Dutt" userId="c5c81d77-02a4-4fc4-9999-893538bc84d8" providerId="ADAL" clId="{82C82583-5707-4A68-ABCE-4B3E9F193E28}" dt="2023-12-04T10:55:02.195" v="331" actId="14100"/>
          <ac:spMkLst>
            <pc:docMk/>
            <pc:sldMk cId="1287561510" sldId="385"/>
            <ac:spMk id="2" creationId="{40CC3F3F-C249-8CE7-6903-2404845EC888}"/>
          </ac:spMkLst>
        </pc:spChg>
        <pc:spChg chg="mod">
          <ac:chgData name="Anurag Dutt" userId="c5c81d77-02a4-4fc4-9999-893538bc84d8" providerId="ADAL" clId="{82C82583-5707-4A68-ABCE-4B3E9F193E28}" dt="2023-12-04T12:05:56.484" v="4287"/>
          <ac:spMkLst>
            <pc:docMk/>
            <pc:sldMk cId="1287561510" sldId="385"/>
            <ac:spMk id="3" creationId="{2DFAD68E-2279-456F-32AB-F58D2E9B275D}"/>
          </ac:spMkLst>
        </pc:spChg>
        <pc:spChg chg="del">
          <ac:chgData name="Anurag Dutt" userId="c5c81d77-02a4-4fc4-9999-893538bc84d8" providerId="ADAL" clId="{82C82583-5707-4A68-ABCE-4B3E9F193E28}" dt="2023-12-04T10:54:47.779" v="327" actId="478"/>
          <ac:spMkLst>
            <pc:docMk/>
            <pc:sldMk cId="1287561510" sldId="385"/>
            <ac:spMk id="6" creationId="{E2DB9CE5-1388-7A04-2007-6ED97A80E307}"/>
          </ac:spMkLst>
        </pc:spChg>
      </pc:sldChg>
      <pc:sldChg chg="add del">
        <pc:chgData name="Anurag Dutt" userId="c5c81d77-02a4-4fc4-9999-893538bc84d8" providerId="ADAL" clId="{82C82583-5707-4A68-ABCE-4B3E9F193E28}" dt="2023-12-04T10:54:18.401" v="266"/>
        <pc:sldMkLst>
          <pc:docMk/>
          <pc:sldMk cId="1719261944" sldId="385"/>
        </pc:sldMkLst>
      </pc:sldChg>
      <pc:sldChg chg="modSp add mod modNotesTx">
        <pc:chgData name="Anurag Dutt" userId="c5c81d77-02a4-4fc4-9999-893538bc84d8" providerId="ADAL" clId="{82C82583-5707-4A68-ABCE-4B3E9F193E28}" dt="2023-12-04T12:05:50.139" v="4286"/>
        <pc:sldMkLst>
          <pc:docMk/>
          <pc:sldMk cId="1883551874" sldId="386"/>
        </pc:sldMkLst>
        <pc:spChg chg="mod">
          <ac:chgData name="Anurag Dutt" userId="c5c81d77-02a4-4fc4-9999-893538bc84d8" providerId="ADAL" clId="{82C82583-5707-4A68-ABCE-4B3E9F193E28}" dt="2023-12-04T10:56:04.947" v="505" actId="1035"/>
          <ac:spMkLst>
            <pc:docMk/>
            <pc:sldMk cId="1883551874" sldId="386"/>
            <ac:spMk id="2" creationId="{40CC3F3F-C249-8CE7-6903-2404845EC888}"/>
          </ac:spMkLst>
        </pc:spChg>
        <pc:spChg chg="mod">
          <ac:chgData name="Anurag Dutt" userId="c5c81d77-02a4-4fc4-9999-893538bc84d8" providerId="ADAL" clId="{82C82583-5707-4A68-ABCE-4B3E9F193E28}" dt="2023-12-04T12:05:50.139" v="4286"/>
          <ac:spMkLst>
            <pc:docMk/>
            <pc:sldMk cId="1883551874" sldId="386"/>
            <ac:spMk id="3" creationId="{2DFAD68E-2279-456F-32AB-F58D2E9B275D}"/>
          </ac:spMkLst>
        </pc:spChg>
      </pc:sldChg>
      <pc:sldChg chg="addSp delSp modSp add mod modNotesTx">
        <pc:chgData name="Anurag Dutt" userId="c5c81d77-02a4-4fc4-9999-893538bc84d8" providerId="ADAL" clId="{82C82583-5707-4A68-ABCE-4B3E9F193E28}" dt="2023-12-04T12:05:45.685" v="4285"/>
        <pc:sldMkLst>
          <pc:docMk/>
          <pc:sldMk cId="2604720062" sldId="387"/>
        </pc:sldMkLst>
        <pc:spChg chg="del">
          <ac:chgData name="Anurag Dutt" userId="c5c81d77-02a4-4fc4-9999-893538bc84d8" providerId="ADAL" clId="{82C82583-5707-4A68-ABCE-4B3E9F193E28}" dt="2023-12-04T10:57:02.956" v="582" actId="478"/>
          <ac:spMkLst>
            <pc:docMk/>
            <pc:sldMk cId="2604720062" sldId="387"/>
            <ac:spMk id="2" creationId="{40CC3F3F-C249-8CE7-6903-2404845EC888}"/>
          </ac:spMkLst>
        </pc:spChg>
        <pc:spChg chg="mod">
          <ac:chgData name="Anurag Dutt" userId="c5c81d77-02a4-4fc4-9999-893538bc84d8" providerId="ADAL" clId="{82C82583-5707-4A68-ABCE-4B3E9F193E28}" dt="2023-12-04T12:05:45.685" v="4285"/>
          <ac:spMkLst>
            <pc:docMk/>
            <pc:sldMk cId="2604720062" sldId="387"/>
            <ac:spMk id="3" creationId="{2DFAD68E-2279-456F-32AB-F58D2E9B275D}"/>
          </ac:spMkLst>
        </pc:spChg>
        <pc:cxnChg chg="add mod">
          <ac:chgData name="Anurag Dutt" userId="c5c81d77-02a4-4fc4-9999-893538bc84d8" providerId="ADAL" clId="{82C82583-5707-4A68-ABCE-4B3E9F193E28}" dt="2023-12-04T11:01:17.804" v="744" actId="1076"/>
          <ac:cxnSpMkLst>
            <pc:docMk/>
            <pc:sldMk cId="2604720062" sldId="387"/>
            <ac:cxnSpMk id="7" creationId="{83D51B99-FD44-D58E-16CA-D09825B078DB}"/>
          </ac:cxnSpMkLst>
        </pc:cxnChg>
        <pc:cxnChg chg="add mod">
          <ac:chgData name="Anurag Dutt" userId="c5c81d77-02a4-4fc4-9999-893538bc84d8" providerId="ADAL" clId="{82C82583-5707-4A68-ABCE-4B3E9F193E28}" dt="2023-12-04T10:58:58.606" v="588" actId="1076"/>
          <ac:cxnSpMkLst>
            <pc:docMk/>
            <pc:sldMk cId="2604720062" sldId="387"/>
            <ac:cxnSpMk id="8" creationId="{D8865819-DEC9-B1D1-2EA2-7FE3CF628EDF}"/>
          </ac:cxnSpMkLst>
        </pc:cxnChg>
      </pc:sldChg>
      <pc:sldChg chg="addSp delSp modSp add mod modNotesTx">
        <pc:chgData name="Anurag Dutt" userId="c5c81d77-02a4-4fc4-9999-893538bc84d8" providerId="ADAL" clId="{82C82583-5707-4A68-ABCE-4B3E9F193E28}" dt="2023-12-04T12:05:30.213" v="4283"/>
        <pc:sldMkLst>
          <pc:docMk/>
          <pc:sldMk cId="2852420818" sldId="388"/>
        </pc:sldMkLst>
        <pc:spChg chg="mod">
          <ac:chgData name="Anurag Dutt" userId="c5c81d77-02a4-4fc4-9999-893538bc84d8" providerId="ADAL" clId="{82C82583-5707-4A68-ABCE-4B3E9F193E28}" dt="2023-12-04T12:05:30.213" v="4283"/>
          <ac:spMkLst>
            <pc:docMk/>
            <pc:sldMk cId="2852420818" sldId="388"/>
            <ac:spMk id="3" creationId="{2DFAD68E-2279-456F-32AB-F58D2E9B275D}"/>
          </ac:spMkLst>
        </pc:spChg>
        <pc:cxnChg chg="add mod">
          <ac:chgData name="Anurag Dutt" userId="c5c81d77-02a4-4fc4-9999-893538bc84d8" providerId="ADAL" clId="{82C82583-5707-4A68-ABCE-4B3E9F193E28}" dt="2023-12-04T11:00:27.109" v="721" actId="1076"/>
          <ac:cxnSpMkLst>
            <pc:docMk/>
            <pc:sldMk cId="2852420818" sldId="388"/>
            <ac:cxnSpMk id="6" creationId="{3E254E46-D061-D4E6-C45C-9A0B61947FD4}"/>
          </ac:cxnSpMkLst>
        </pc:cxnChg>
        <pc:cxnChg chg="mod">
          <ac:chgData name="Anurag Dutt" userId="c5c81d77-02a4-4fc4-9999-893538bc84d8" providerId="ADAL" clId="{82C82583-5707-4A68-ABCE-4B3E9F193E28}" dt="2023-12-04T11:00:12.556" v="718" actId="1076"/>
          <ac:cxnSpMkLst>
            <pc:docMk/>
            <pc:sldMk cId="2852420818" sldId="388"/>
            <ac:cxnSpMk id="7" creationId="{83D51B99-FD44-D58E-16CA-D09825B078DB}"/>
          </ac:cxnSpMkLst>
        </pc:cxnChg>
        <pc:cxnChg chg="del mod">
          <ac:chgData name="Anurag Dutt" userId="c5c81d77-02a4-4fc4-9999-893538bc84d8" providerId="ADAL" clId="{82C82583-5707-4A68-ABCE-4B3E9F193E28}" dt="2023-12-04T11:00:17.187" v="719" actId="478"/>
          <ac:cxnSpMkLst>
            <pc:docMk/>
            <pc:sldMk cId="2852420818" sldId="388"/>
            <ac:cxnSpMk id="8" creationId="{D8865819-DEC9-B1D1-2EA2-7FE3CF628EDF}"/>
          </ac:cxnSpMkLst>
        </pc:cxnChg>
      </pc:sldChg>
      <pc:sldChg chg="addSp delSp modSp add mod modNotesTx">
        <pc:chgData name="Anurag Dutt" userId="c5c81d77-02a4-4fc4-9999-893538bc84d8" providerId="ADAL" clId="{82C82583-5707-4A68-ABCE-4B3E9F193E28}" dt="2023-12-04T12:05:38.560" v="4284"/>
        <pc:sldMkLst>
          <pc:docMk/>
          <pc:sldMk cId="212413396" sldId="389"/>
        </pc:sldMkLst>
        <pc:spChg chg="mod">
          <ac:chgData name="Anurag Dutt" userId="c5c81d77-02a4-4fc4-9999-893538bc84d8" providerId="ADAL" clId="{82C82583-5707-4A68-ABCE-4B3E9F193E28}" dt="2023-12-04T12:05:38.560" v="4284"/>
          <ac:spMkLst>
            <pc:docMk/>
            <pc:sldMk cId="212413396" sldId="389"/>
            <ac:spMk id="3" creationId="{2DFAD68E-2279-456F-32AB-F58D2E9B275D}"/>
          </ac:spMkLst>
        </pc:spChg>
        <pc:cxnChg chg="add mod">
          <ac:chgData name="Anurag Dutt" userId="c5c81d77-02a4-4fc4-9999-893538bc84d8" providerId="ADAL" clId="{82C82583-5707-4A68-ABCE-4B3E9F193E28}" dt="2023-12-04T11:02:05.916" v="750" actId="1076"/>
          <ac:cxnSpMkLst>
            <pc:docMk/>
            <pc:sldMk cId="212413396" sldId="389"/>
            <ac:cxnSpMk id="6" creationId="{0AE47639-F725-160C-9ECD-B3DE1CE29EDF}"/>
          </ac:cxnSpMkLst>
        </pc:cxnChg>
        <pc:cxnChg chg="mod">
          <ac:chgData name="Anurag Dutt" userId="c5c81d77-02a4-4fc4-9999-893538bc84d8" providerId="ADAL" clId="{82C82583-5707-4A68-ABCE-4B3E9F193E28}" dt="2023-12-04T11:01:51.484" v="747" actId="1076"/>
          <ac:cxnSpMkLst>
            <pc:docMk/>
            <pc:sldMk cId="212413396" sldId="389"/>
            <ac:cxnSpMk id="7" creationId="{83D51B99-FD44-D58E-16CA-D09825B078DB}"/>
          </ac:cxnSpMkLst>
        </pc:cxnChg>
        <pc:cxnChg chg="del">
          <ac:chgData name="Anurag Dutt" userId="c5c81d77-02a4-4fc4-9999-893538bc84d8" providerId="ADAL" clId="{82C82583-5707-4A68-ABCE-4B3E9F193E28}" dt="2023-12-04T11:01:54.819" v="748" actId="478"/>
          <ac:cxnSpMkLst>
            <pc:docMk/>
            <pc:sldMk cId="212413396" sldId="389"/>
            <ac:cxnSpMk id="8" creationId="{D8865819-DEC9-B1D1-2EA2-7FE3CF628EDF}"/>
          </ac:cxnSpMkLst>
        </pc:cxnChg>
      </pc:sldChg>
      <pc:sldChg chg="modSp add mod modNotesTx">
        <pc:chgData name="Anurag Dutt" userId="c5c81d77-02a4-4fc4-9999-893538bc84d8" providerId="ADAL" clId="{82C82583-5707-4A68-ABCE-4B3E9F193E28}" dt="2023-12-04T12:05:23.198" v="4282"/>
        <pc:sldMkLst>
          <pc:docMk/>
          <pc:sldMk cId="1313000591" sldId="390"/>
        </pc:sldMkLst>
        <pc:spChg chg="mod">
          <ac:chgData name="Anurag Dutt" userId="c5c81d77-02a4-4fc4-9999-893538bc84d8" providerId="ADAL" clId="{82C82583-5707-4A68-ABCE-4B3E9F193E28}" dt="2023-12-04T12:05:23.198" v="4282"/>
          <ac:spMkLst>
            <pc:docMk/>
            <pc:sldMk cId="1313000591" sldId="390"/>
            <ac:spMk id="3" creationId="{2DFAD68E-2279-456F-32AB-F58D2E9B275D}"/>
          </ac:spMkLst>
        </pc:spChg>
        <pc:cxnChg chg="mod">
          <ac:chgData name="Anurag Dutt" userId="c5c81d77-02a4-4fc4-9999-893538bc84d8" providerId="ADAL" clId="{82C82583-5707-4A68-ABCE-4B3E9F193E28}" dt="2023-12-04T11:03:42.011" v="855" actId="1076"/>
          <ac:cxnSpMkLst>
            <pc:docMk/>
            <pc:sldMk cId="1313000591" sldId="390"/>
            <ac:cxnSpMk id="6" creationId="{3E254E46-D061-D4E6-C45C-9A0B61947FD4}"/>
          </ac:cxnSpMkLst>
        </pc:cxnChg>
        <pc:cxnChg chg="mod">
          <ac:chgData name="Anurag Dutt" userId="c5c81d77-02a4-4fc4-9999-893538bc84d8" providerId="ADAL" clId="{82C82583-5707-4A68-ABCE-4B3E9F193E28}" dt="2023-12-04T11:03:36.875" v="854" actId="1076"/>
          <ac:cxnSpMkLst>
            <pc:docMk/>
            <pc:sldMk cId="1313000591" sldId="390"/>
            <ac:cxnSpMk id="7" creationId="{83D51B99-FD44-D58E-16CA-D09825B078DB}"/>
          </ac:cxnSpMkLst>
        </pc:cxnChg>
      </pc:sldChg>
      <pc:sldChg chg="addSp delSp modSp add mod modNotesTx">
        <pc:chgData name="Anurag Dutt" userId="c5c81d77-02a4-4fc4-9999-893538bc84d8" providerId="ADAL" clId="{82C82583-5707-4A68-ABCE-4B3E9F193E28}" dt="2023-12-04T11:50:32.829" v="3768"/>
        <pc:sldMkLst>
          <pc:docMk/>
          <pc:sldMk cId="2773400900" sldId="391"/>
        </pc:sldMkLst>
        <pc:spChg chg="del mod">
          <ac:chgData name="Anurag Dutt" userId="c5c81d77-02a4-4fc4-9999-893538bc84d8" providerId="ADAL" clId="{82C82583-5707-4A68-ABCE-4B3E9F193E28}" dt="2023-12-04T11:50:29.590" v="3765" actId="478"/>
          <ac:spMkLst>
            <pc:docMk/>
            <pc:sldMk cId="2773400900" sldId="391"/>
            <ac:spMk id="2" creationId="{6B859FB3-BEE3-9163-561F-52B72DD32980}"/>
          </ac:spMkLst>
        </pc:spChg>
        <pc:spChg chg="add mod">
          <ac:chgData name="Anurag Dutt" userId="c5c81d77-02a4-4fc4-9999-893538bc84d8" providerId="ADAL" clId="{82C82583-5707-4A68-ABCE-4B3E9F193E28}" dt="2023-12-04T11:40:59.763" v="3009" actId="1076"/>
          <ac:spMkLst>
            <pc:docMk/>
            <pc:sldMk cId="2773400900" sldId="391"/>
            <ac:spMk id="11" creationId="{3B268DB2-08AF-0548-FE85-0671FFF6914C}"/>
          </ac:spMkLst>
        </pc:spChg>
        <pc:spChg chg="add del mod">
          <ac:chgData name="Anurag Dutt" userId="c5c81d77-02a4-4fc4-9999-893538bc84d8" providerId="ADAL" clId="{82C82583-5707-4A68-ABCE-4B3E9F193E28}" dt="2023-12-04T11:50:32.421" v="3767" actId="478"/>
          <ac:spMkLst>
            <pc:docMk/>
            <pc:sldMk cId="2773400900" sldId="391"/>
            <ac:spMk id="13" creationId="{8791C479-1B4C-65DF-395E-287406BF2B94}"/>
          </ac:spMkLst>
        </pc:spChg>
        <pc:spChg chg="add mod">
          <ac:chgData name="Anurag Dutt" userId="c5c81d77-02a4-4fc4-9999-893538bc84d8" providerId="ADAL" clId="{82C82583-5707-4A68-ABCE-4B3E9F193E28}" dt="2023-12-04T11:50:32.829" v="3768"/>
          <ac:spMkLst>
            <pc:docMk/>
            <pc:sldMk cId="2773400900" sldId="391"/>
            <ac:spMk id="14" creationId="{23092FA7-10A6-50AF-469D-E8597C20FC60}"/>
          </ac:spMkLst>
        </pc:spChg>
        <pc:picChg chg="mod">
          <ac:chgData name="Anurag Dutt" userId="c5c81d77-02a4-4fc4-9999-893538bc84d8" providerId="ADAL" clId="{82C82583-5707-4A68-ABCE-4B3E9F193E28}" dt="2023-12-04T11:40:39.211" v="3005" actId="1076"/>
          <ac:picMkLst>
            <pc:docMk/>
            <pc:sldMk cId="2773400900" sldId="391"/>
            <ac:picMk id="8" creationId="{E9092F00-CBF3-46A9-99C0-41B89C780B86}"/>
          </ac:picMkLst>
        </pc:picChg>
        <pc:cxnChg chg="add del mod">
          <ac:chgData name="Anurag Dutt" userId="c5c81d77-02a4-4fc4-9999-893538bc84d8" providerId="ADAL" clId="{82C82583-5707-4A68-ABCE-4B3E9F193E28}" dt="2023-12-04T11:25:37.788" v="2298" actId="478"/>
          <ac:cxnSpMkLst>
            <pc:docMk/>
            <pc:sldMk cId="2773400900" sldId="391"/>
            <ac:cxnSpMk id="4" creationId="{62F9BA08-B5C3-BD85-1ADA-30C9D950CF5D}"/>
          </ac:cxnSpMkLst>
        </pc:cxnChg>
        <pc:cxnChg chg="add del mod">
          <ac:chgData name="Anurag Dutt" userId="c5c81d77-02a4-4fc4-9999-893538bc84d8" providerId="ADAL" clId="{82C82583-5707-4A68-ABCE-4B3E9F193E28}" dt="2023-12-04T11:40:34.674" v="3002" actId="478"/>
          <ac:cxnSpMkLst>
            <pc:docMk/>
            <pc:sldMk cId="2773400900" sldId="391"/>
            <ac:cxnSpMk id="5" creationId="{18DB10B1-E040-D75E-C5B6-BE4323032651}"/>
          </ac:cxnSpMkLst>
        </pc:cxnChg>
      </pc:sldChg>
      <pc:sldChg chg="addSp delSp modSp add mod ord">
        <pc:chgData name="Anurag Dutt" userId="c5c81d77-02a4-4fc4-9999-893538bc84d8" providerId="ADAL" clId="{82C82583-5707-4A68-ABCE-4B3E9F193E28}" dt="2023-12-04T11:50:24.109" v="3763" actId="478"/>
        <pc:sldMkLst>
          <pc:docMk/>
          <pc:sldMk cId="1887151349" sldId="392"/>
        </pc:sldMkLst>
        <pc:spChg chg="del mod">
          <ac:chgData name="Anurag Dutt" userId="c5c81d77-02a4-4fc4-9999-893538bc84d8" providerId="ADAL" clId="{82C82583-5707-4A68-ABCE-4B3E9F193E28}" dt="2023-12-04T11:50:21.298" v="3761" actId="478"/>
          <ac:spMkLst>
            <pc:docMk/>
            <pc:sldMk cId="1887151349" sldId="392"/>
            <ac:spMk id="2" creationId="{6B859FB3-BEE3-9163-561F-52B72DD32980}"/>
          </ac:spMkLst>
        </pc:spChg>
        <pc:spChg chg="add mod">
          <ac:chgData name="Anurag Dutt" userId="c5c81d77-02a4-4fc4-9999-893538bc84d8" providerId="ADAL" clId="{82C82583-5707-4A68-ABCE-4B3E9F193E28}" dt="2023-12-04T11:40:02.426" v="2995" actId="14100"/>
          <ac:spMkLst>
            <pc:docMk/>
            <pc:sldMk cId="1887151349" sldId="392"/>
            <ac:spMk id="7" creationId="{4BF03A1C-C033-2FA3-7FAE-55C22681CF20}"/>
          </ac:spMkLst>
        </pc:spChg>
        <pc:spChg chg="add mod">
          <ac:chgData name="Anurag Dutt" userId="c5c81d77-02a4-4fc4-9999-893538bc84d8" providerId="ADAL" clId="{82C82583-5707-4A68-ABCE-4B3E9F193E28}" dt="2023-12-04T11:40:27.994" v="3001" actId="1076"/>
          <ac:spMkLst>
            <pc:docMk/>
            <pc:sldMk cId="1887151349" sldId="392"/>
            <ac:spMk id="9" creationId="{D1BA3197-F15B-23FD-B397-8C8090746A96}"/>
          </ac:spMkLst>
        </pc:spChg>
        <pc:spChg chg="add del mod">
          <ac:chgData name="Anurag Dutt" userId="c5c81d77-02a4-4fc4-9999-893538bc84d8" providerId="ADAL" clId="{82C82583-5707-4A68-ABCE-4B3E9F193E28}" dt="2023-12-04T11:50:24.109" v="3763" actId="478"/>
          <ac:spMkLst>
            <pc:docMk/>
            <pc:sldMk cId="1887151349" sldId="392"/>
            <ac:spMk id="12" creationId="{EA5B63DD-D621-E968-1388-E94904570A20}"/>
          </ac:spMkLst>
        </pc:spChg>
        <pc:spChg chg="add mod">
          <ac:chgData name="Anurag Dutt" userId="c5c81d77-02a4-4fc4-9999-893538bc84d8" providerId="ADAL" clId="{82C82583-5707-4A68-ABCE-4B3E9F193E28}" dt="2023-12-04T11:50:21.588" v="3762"/>
          <ac:spMkLst>
            <pc:docMk/>
            <pc:sldMk cId="1887151349" sldId="392"/>
            <ac:spMk id="13" creationId="{B03932B5-C509-77DC-E300-79F8025EB413}"/>
          </ac:spMkLst>
        </pc:spChg>
        <pc:picChg chg="mod">
          <ac:chgData name="Anurag Dutt" userId="c5c81d77-02a4-4fc4-9999-893538bc84d8" providerId="ADAL" clId="{82C82583-5707-4A68-ABCE-4B3E9F193E28}" dt="2023-12-04T11:39:45.066" v="2992" actId="1076"/>
          <ac:picMkLst>
            <pc:docMk/>
            <pc:sldMk cId="1887151349" sldId="392"/>
            <ac:picMk id="8" creationId="{E9092F00-CBF3-46A9-99C0-41B89C780B86}"/>
          </ac:picMkLst>
        </pc:picChg>
        <pc:cxnChg chg="del">
          <ac:chgData name="Anurag Dutt" userId="c5c81d77-02a4-4fc4-9999-893538bc84d8" providerId="ADAL" clId="{82C82583-5707-4A68-ABCE-4B3E9F193E28}" dt="2023-12-04T11:25:26.899" v="2289" actId="478"/>
          <ac:cxnSpMkLst>
            <pc:docMk/>
            <pc:sldMk cId="1887151349" sldId="392"/>
            <ac:cxnSpMk id="4" creationId="{62F9BA08-B5C3-BD85-1ADA-30C9D950CF5D}"/>
          </ac:cxnSpMkLst>
        </pc:cxnChg>
        <pc:cxnChg chg="del">
          <ac:chgData name="Anurag Dutt" userId="c5c81d77-02a4-4fc4-9999-893538bc84d8" providerId="ADAL" clId="{82C82583-5707-4A68-ABCE-4B3E9F193E28}" dt="2023-12-04T11:40:08.238" v="2997" actId="478"/>
          <ac:cxnSpMkLst>
            <pc:docMk/>
            <pc:sldMk cId="1887151349" sldId="392"/>
            <ac:cxnSpMk id="5" creationId="{18DB10B1-E040-D75E-C5B6-BE4323032651}"/>
          </ac:cxnSpMkLst>
        </pc:cxnChg>
        <pc:cxnChg chg="add del mod">
          <ac:chgData name="Anurag Dutt" userId="c5c81d77-02a4-4fc4-9999-893538bc84d8" providerId="ADAL" clId="{82C82583-5707-4A68-ABCE-4B3E9F193E28}" dt="2023-12-04T11:40:04.391" v="2996" actId="478"/>
          <ac:cxnSpMkLst>
            <pc:docMk/>
            <pc:sldMk cId="1887151349" sldId="392"/>
            <ac:cxnSpMk id="6" creationId="{B46BBF68-E93C-C686-DAB4-7B66AD455533}"/>
          </ac:cxnSpMkLst>
        </pc:cxnChg>
      </pc:sldChg>
      <pc:sldChg chg="addSp delSp modSp add mod modNotesTx">
        <pc:chgData name="Anurag Dutt" userId="c5c81d77-02a4-4fc4-9999-893538bc84d8" providerId="ADAL" clId="{82C82583-5707-4A68-ABCE-4B3E9F193E28}" dt="2023-12-04T11:50:54.308" v="3773"/>
        <pc:sldMkLst>
          <pc:docMk/>
          <pc:sldMk cId="1744466948" sldId="393"/>
        </pc:sldMkLst>
        <pc:spChg chg="del mod">
          <ac:chgData name="Anurag Dutt" userId="c5c81d77-02a4-4fc4-9999-893538bc84d8" providerId="ADAL" clId="{82C82583-5707-4A68-ABCE-4B3E9F193E28}" dt="2023-12-04T11:50:50.869" v="3770" actId="478"/>
          <ac:spMkLst>
            <pc:docMk/>
            <pc:sldMk cId="1744466948" sldId="393"/>
            <ac:spMk id="2" creationId="{6B859FB3-BEE3-9163-561F-52B72DD32980}"/>
          </ac:spMkLst>
        </pc:spChg>
        <pc:spChg chg="add del mod">
          <ac:chgData name="Anurag Dutt" userId="c5c81d77-02a4-4fc4-9999-893538bc84d8" providerId="ADAL" clId="{82C82583-5707-4A68-ABCE-4B3E9F193E28}" dt="2023-12-04T11:50:53.759" v="3772" actId="478"/>
          <ac:spMkLst>
            <pc:docMk/>
            <pc:sldMk cId="1744466948" sldId="393"/>
            <ac:spMk id="7" creationId="{D449FAF5-2967-A9B8-6486-011F2D27CED6}"/>
          </ac:spMkLst>
        </pc:spChg>
        <pc:spChg chg="add mod">
          <ac:chgData name="Anurag Dutt" userId="c5c81d77-02a4-4fc4-9999-893538bc84d8" providerId="ADAL" clId="{82C82583-5707-4A68-ABCE-4B3E9F193E28}" dt="2023-12-04T11:50:54.308" v="3773"/>
          <ac:spMkLst>
            <pc:docMk/>
            <pc:sldMk cId="1744466948" sldId="393"/>
            <ac:spMk id="9" creationId="{5A3BF8C7-B407-63B4-FA66-EC94DF7A1D0D}"/>
          </ac:spMkLst>
        </pc:spChg>
        <pc:cxnChg chg="mod">
          <ac:chgData name="Anurag Dutt" userId="c5c81d77-02a4-4fc4-9999-893538bc84d8" providerId="ADAL" clId="{82C82583-5707-4A68-ABCE-4B3E9F193E28}" dt="2023-12-04T11:28:01.867" v="2441" actId="1076"/>
          <ac:cxnSpMkLst>
            <pc:docMk/>
            <pc:sldMk cId="1744466948" sldId="393"/>
            <ac:cxnSpMk id="5" creationId="{18DB10B1-E040-D75E-C5B6-BE4323032651}"/>
          </ac:cxnSpMkLst>
        </pc:cxnChg>
      </pc:sldChg>
      <pc:sldChg chg="addSp delSp modSp add mod ord modNotesTx">
        <pc:chgData name="Anurag Dutt" userId="c5c81d77-02a4-4fc4-9999-893538bc84d8" providerId="ADAL" clId="{82C82583-5707-4A68-ABCE-4B3E9F193E28}" dt="2023-12-04T11:51:04.966" v="3777" actId="478"/>
        <pc:sldMkLst>
          <pc:docMk/>
          <pc:sldMk cId="2633902820" sldId="394"/>
        </pc:sldMkLst>
        <pc:spChg chg="del mod">
          <ac:chgData name="Anurag Dutt" userId="c5c81d77-02a4-4fc4-9999-893538bc84d8" providerId="ADAL" clId="{82C82583-5707-4A68-ABCE-4B3E9F193E28}" dt="2023-12-04T11:51:01.937" v="3775" actId="478"/>
          <ac:spMkLst>
            <pc:docMk/>
            <pc:sldMk cId="2633902820" sldId="394"/>
            <ac:spMk id="2" creationId="{6B859FB3-BEE3-9163-561F-52B72DD32980}"/>
          </ac:spMkLst>
        </pc:spChg>
        <pc:spChg chg="add del mod">
          <ac:chgData name="Anurag Dutt" userId="c5c81d77-02a4-4fc4-9999-893538bc84d8" providerId="ADAL" clId="{82C82583-5707-4A68-ABCE-4B3E9F193E28}" dt="2023-12-04T11:51:04.966" v="3777" actId="478"/>
          <ac:spMkLst>
            <pc:docMk/>
            <pc:sldMk cId="2633902820" sldId="394"/>
            <ac:spMk id="9" creationId="{2CB9168B-4BA8-4B85-73E4-1F0D279FFA38}"/>
          </ac:spMkLst>
        </pc:spChg>
        <pc:spChg chg="add mod">
          <ac:chgData name="Anurag Dutt" userId="c5c81d77-02a4-4fc4-9999-893538bc84d8" providerId="ADAL" clId="{82C82583-5707-4A68-ABCE-4B3E9F193E28}" dt="2023-12-04T11:51:02.298" v="3776"/>
          <ac:spMkLst>
            <pc:docMk/>
            <pc:sldMk cId="2633902820" sldId="394"/>
            <ac:spMk id="11" creationId="{EFB2B2FF-CDFF-B930-C815-EFCA3217A3DF}"/>
          </ac:spMkLst>
        </pc:spChg>
        <pc:cxnChg chg="mod">
          <ac:chgData name="Anurag Dutt" userId="c5c81d77-02a4-4fc4-9999-893538bc84d8" providerId="ADAL" clId="{82C82583-5707-4A68-ABCE-4B3E9F193E28}" dt="2023-12-04T11:29:28.211" v="2454" actId="1076"/>
          <ac:cxnSpMkLst>
            <pc:docMk/>
            <pc:sldMk cId="2633902820" sldId="394"/>
            <ac:cxnSpMk id="5" creationId="{18DB10B1-E040-D75E-C5B6-BE4323032651}"/>
          </ac:cxnSpMkLst>
        </pc:cxnChg>
      </pc:sldChg>
      <pc:sldChg chg="addSp delSp modSp add mod modNotesTx">
        <pc:chgData name="Anurag Dutt" userId="c5c81d77-02a4-4fc4-9999-893538bc84d8" providerId="ADAL" clId="{82C82583-5707-4A68-ABCE-4B3E9F193E28}" dt="2023-12-04T11:51:16.903" v="3781"/>
        <pc:sldMkLst>
          <pc:docMk/>
          <pc:sldMk cId="3958033376" sldId="395"/>
        </pc:sldMkLst>
        <pc:spChg chg="del mod">
          <ac:chgData name="Anurag Dutt" userId="c5c81d77-02a4-4fc4-9999-893538bc84d8" providerId="ADAL" clId="{82C82583-5707-4A68-ABCE-4B3E9F193E28}" dt="2023-12-04T11:51:13.849" v="3779" actId="478"/>
          <ac:spMkLst>
            <pc:docMk/>
            <pc:sldMk cId="3958033376" sldId="395"/>
            <ac:spMk id="2" creationId="{6B859FB3-BEE3-9163-561F-52B72DD32980}"/>
          </ac:spMkLst>
        </pc:spChg>
        <pc:spChg chg="add mod">
          <ac:chgData name="Anurag Dutt" userId="c5c81d77-02a4-4fc4-9999-893538bc84d8" providerId="ADAL" clId="{82C82583-5707-4A68-ABCE-4B3E9F193E28}" dt="2023-12-04T11:39:21.719" v="2987" actId="14100"/>
          <ac:spMkLst>
            <pc:docMk/>
            <pc:sldMk cId="3958033376" sldId="395"/>
            <ac:spMk id="4" creationId="{6E5BF991-BE59-8AD7-2BBA-5B36C00F7A50}"/>
          </ac:spMkLst>
        </pc:spChg>
        <pc:spChg chg="add del mod">
          <ac:chgData name="Anurag Dutt" userId="c5c81d77-02a4-4fc4-9999-893538bc84d8" providerId="ADAL" clId="{82C82583-5707-4A68-ABCE-4B3E9F193E28}" dt="2023-12-04T11:51:16.564" v="3780" actId="478"/>
          <ac:spMkLst>
            <pc:docMk/>
            <pc:sldMk cId="3958033376" sldId="395"/>
            <ac:spMk id="7" creationId="{6A960A88-8502-F09F-E1BD-43ED9E5CDD11}"/>
          </ac:spMkLst>
        </pc:spChg>
        <pc:spChg chg="add mod">
          <ac:chgData name="Anurag Dutt" userId="c5c81d77-02a4-4fc4-9999-893538bc84d8" providerId="ADAL" clId="{82C82583-5707-4A68-ABCE-4B3E9F193E28}" dt="2023-12-04T11:51:16.903" v="3781"/>
          <ac:spMkLst>
            <pc:docMk/>
            <pc:sldMk cId="3958033376" sldId="395"/>
            <ac:spMk id="9" creationId="{4092804D-17F6-BD93-4547-2CD2D1167250}"/>
          </ac:spMkLst>
        </pc:spChg>
        <pc:cxnChg chg="del mod">
          <ac:chgData name="Anurag Dutt" userId="c5c81d77-02a4-4fc4-9999-893538bc84d8" providerId="ADAL" clId="{82C82583-5707-4A68-ABCE-4B3E9F193E28}" dt="2023-12-04T11:38:43.211" v="2984" actId="478"/>
          <ac:cxnSpMkLst>
            <pc:docMk/>
            <pc:sldMk cId="3958033376" sldId="395"/>
            <ac:cxnSpMk id="5" creationId="{18DB10B1-E040-D75E-C5B6-BE4323032651}"/>
          </ac:cxnSpMkLst>
        </pc:cxnChg>
      </pc:sldChg>
      <pc:sldChg chg="addSp delSp modSp add mod ord">
        <pc:chgData name="Anurag Dutt" userId="c5c81d77-02a4-4fc4-9999-893538bc84d8" providerId="ADAL" clId="{82C82583-5707-4A68-ABCE-4B3E9F193E28}" dt="2023-12-04T11:49:59.058" v="3755" actId="1076"/>
        <pc:sldMkLst>
          <pc:docMk/>
          <pc:sldMk cId="1678266848" sldId="396"/>
        </pc:sldMkLst>
        <pc:spChg chg="del mod">
          <ac:chgData name="Anurag Dutt" userId="c5c81d77-02a4-4fc4-9999-893538bc84d8" providerId="ADAL" clId="{82C82583-5707-4A68-ABCE-4B3E9F193E28}" dt="2023-12-04T11:49:30.139" v="3752" actId="478"/>
          <ac:spMkLst>
            <pc:docMk/>
            <pc:sldMk cId="1678266848" sldId="396"/>
            <ac:spMk id="2" creationId="{6B859FB3-BEE3-9163-561F-52B72DD32980}"/>
          </ac:spMkLst>
        </pc:spChg>
        <pc:spChg chg="mod">
          <ac:chgData name="Anurag Dutt" userId="c5c81d77-02a4-4fc4-9999-893538bc84d8" providerId="ADAL" clId="{82C82583-5707-4A68-ABCE-4B3E9F193E28}" dt="2023-12-04T11:49:59.058" v="3755" actId="1076"/>
          <ac:spMkLst>
            <pc:docMk/>
            <pc:sldMk cId="1678266848" sldId="396"/>
            <ac:spMk id="3" creationId="{2DFAD68E-2279-456F-32AB-F58D2E9B275D}"/>
          </ac:spMkLst>
        </pc:spChg>
        <pc:spChg chg="add mod">
          <ac:chgData name="Anurag Dutt" userId="c5c81d77-02a4-4fc4-9999-893538bc84d8" providerId="ADAL" clId="{82C82583-5707-4A68-ABCE-4B3E9F193E28}" dt="2023-12-04T11:49:22.881" v="3751"/>
          <ac:spMkLst>
            <pc:docMk/>
            <pc:sldMk cId="1678266848" sldId="396"/>
            <ac:spMk id="4" creationId="{021F0891-5325-C228-1598-85025FB48054}"/>
          </ac:spMkLst>
        </pc:spChg>
        <pc:spChg chg="add del mod">
          <ac:chgData name="Anurag Dutt" userId="c5c81d77-02a4-4fc4-9999-893538bc84d8" providerId="ADAL" clId="{82C82583-5707-4A68-ABCE-4B3E9F193E28}" dt="2023-12-04T11:49:39.788" v="3753" actId="478"/>
          <ac:spMkLst>
            <pc:docMk/>
            <pc:sldMk cId="1678266848" sldId="396"/>
            <ac:spMk id="6" creationId="{4745154C-B649-CE0E-C8A3-35A6250B114A}"/>
          </ac:spMkLst>
        </pc:spChg>
      </pc:sldChg>
      <pc:sldChg chg="addSp delSp modSp add mod ord modNotesTx">
        <pc:chgData name="Anurag Dutt" userId="c5c81d77-02a4-4fc4-9999-893538bc84d8" providerId="ADAL" clId="{82C82583-5707-4A68-ABCE-4B3E9F193E28}" dt="2023-12-04T12:08:54.259" v="4332" actId="478"/>
        <pc:sldMkLst>
          <pc:docMk/>
          <pc:sldMk cId="1943196990" sldId="397"/>
        </pc:sldMkLst>
        <pc:spChg chg="del mod">
          <ac:chgData name="Anurag Dutt" userId="c5c81d77-02a4-4fc4-9999-893538bc84d8" providerId="ADAL" clId="{82C82583-5707-4A68-ABCE-4B3E9F193E28}" dt="2023-12-04T11:52:47.940" v="3829" actId="478"/>
          <ac:spMkLst>
            <pc:docMk/>
            <pc:sldMk cId="1943196990" sldId="397"/>
            <ac:spMk id="2" creationId="{6B859FB3-BEE3-9163-561F-52B72DD32980}"/>
          </ac:spMkLst>
        </pc:spChg>
        <pc:spChg chg="add del mod">
          <ac:chgData name="Anurag Dutt" userId="c5c81d77-02a4-4fc4-9999-893538bc84d8" providerId="ADAL" clId="{82C82583-5707-4A68-ABCE-4B3E9F193E28}" dt="2023-12-04T11:52:51.516" v="3830" actId="478"/>
          <ac:spMkLst>
            <pc:docMk/>
            <pc:sldMk cId="1943196990" sldId="397"/>
            <ac:spMk id="4" creationId="{86738344-9B2C-E99B-2CAF-B2674A7F8455}"/>
          </ac:spMkLst>
        </pc:spChg>
        <pc:spChg chg="add del">
          <ac:chgData name="Anurag Dutt" userId="c5c81d77-02a4-4fc4-9999-893538bc84d8" providerId="ADAL" clId="{82C82583-5707-4A68-ABCE-4B3E9F193E28}" dt="2023-12-04T11:53:30.609" v="3838" actId="22"/>
          <ac:spMkLst>
            <pc:docMk/>
            <pc:sldMk cId="1943196990" sldId="397"/>
            <ac:spMk id="6" creationId="{A5E4B7E3-9F89-FB22-1560-973F46C303F6}"/>
          </ac:spMkLst>
        </pc:spChg>
        <pc:spChg chg="add del mod">
          <ac:chgData name="Anurag Dutt" userId="c5c81d77-02a4-4fc4-9999-893538bc84d8" providerId="ADAL" clId="{82C82583-5707-4A68-ABCE-4B3E9F193E28}" dt="2023-12-04T11:59:35.697" v="4077" actId="478"/>
          <ac:spMkLst>
            <pc:docMk/>
            <pc:sldMk cId="1943196990" sldId="397"/>
            <ac:spMk id="7" creationId="{4B079CF2-9341-6569-6EA2-78E42A19E734}"/>
          </ac:spMkLst>
        </pc:spChg>
        <pc:spChg chg="add del mod">
          <ac:chgData name="Anurag Dutt" userId="c5c81d77-02a4-4fc4-9999-893538bc84d8" providerId="ADAL" clId="{82C82583-5707-4A68-ABCE-4B3E9F193E28}" dt="2023-12-04T12:08:54.259" v="4332" actId="478"/>
          <ac:spMkLst>
            <pc:docMk/>
            <pc:sldMk cId="1943196990" sldId="397"/>
            <ac:spMk id="8" creationId="{2E6E72DE-2800-62EE-4A92-685612590983}"/>
          </ac:spMkLst>
        </pc:spChg>
        <pc:spChg chg="mod">
          <ac:chgData name="Anurag Dutt" userId="c5c81d77-02a4-4fc4-9999-893538bc84d8" providerId="ADAL" clId="{82C82583-5707-4A68-ABCE-4B3E9F193E28}" dt="2023-12-04T12:07:35.425" v="4321" actId="1076"/>
          <ac:spMkLst>
            <pc:docMk/>
            <pc:sldMk cId="1943196990" sldId="397"/>
            <ac:spMk id="9" creationId="{F9E06470-9769-6347-117B-05B6F0FD2F70}"/>
          </ac:spMkLst>
        </pc:spChg>
        <pc:spChg chg="add mod">
          <ac:chgData name="Anurag Dutt" userId="c5c81d77-02a4-4fc4-9999-893538bc84d8" providerId="ADAL" clId="{82C82583-5707-4A68-ABCE-4B3E9F193E28}" dt="2023-12-04T12:08:44.168" v="4330"/>
          <ac:spMkLst>
            <pc:docMk/>
            <pc:sldMk cId="1943196990" sldId="397"/>
            <ac:spMk id="11" creationId="{DFA09B9A-76F9-A34C-7C66-0A1C1652F4B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56A08EF5-9A50-48F5-888C-76003EAC61FA}">
      <dgm:prSet phldrT="[Text]" custT="1"/>
      <dgm:spPr>
        <a:solidFill>
          <a:schemeClr val="bg1"/>
        </a:solidFill>
      </dgm:spPr>
      <dgm:t>
        <a:bodyPr/>
        <a:lstStyle/>
        <a:p>
          <a:pPr>
            <a:lnSpc>
              <a:spcPct val="150000"/>
            </a:lnSpc>
          </a:pPr>
          <a:endParaRPr lang="en-US" sz="2400" dirty="0"/>
        </a:p>
      </dgm:t>
    </dgm:pt>
    <dgm:pt modelId="{EC369187-937E-4B23-94E7-070EFAF51D48}" type="sibTrans" cxnId="{CD5B346C-C922-4B16-8933-07DBB37BA9A8}">
      <dgm:prSet/>
      <dgm:spPr/>
      <dgm:t>
        <a:bodyPr/>
        <a:lstStyle/>
        <a:p>
          <a:endParaRPr lang="en-US"/>
        </a:p>
      </dgm:t>
    </dgm:pt>
    <dgm:pt modelId="{6B3710E5-1200-43E9-B8CB-834FF63C99E5}" type="parTrans" cxnId="{CD5B346C-C922-4B16-8933-07DBB37BA9A8}">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17527"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2101"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Experimental Setup</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58426" custLinFactNeighborX="1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Experimental Setup</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58426" custLinFactNeighborX="1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Evaluation &amp; Results</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17527"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4459"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3.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Evaluation &amp; Results</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17527"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4459"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4.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Evaluation &amp; Results</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17527"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4459"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5.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Conclusion &amp; Future Work</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Evaluation &amp; Results</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87298"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5701"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custLinFactX="-85702" custLinFactNeighborX="-100000">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6.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Conclusion &amp; Future Work</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Evaluation &amp; Results</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87298"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5701"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custLinFactX="-85702" custLinFactNeighborX="-100000">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7.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Evaluation &amp; Results</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17527"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4459"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Background &amp; Prior Work</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Experimental Setup</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Experimental Setup</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58426" custLinFactNeighborX="1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56A08EF5-9A50-48F5-888C-76003EAC61FA}">
      <dgm:prSet phldrT="[Text]" custT="1"/>
      <dgm:spPr/>
      <dgm:t>
        <a:bodyPr/>
        <a:lstStyle/>
        <a:p>
          <a:pPr>
            <a:lnSpc>
              <a:spcPct val="150000"/>
            </a:lnSpc>
          </a:pPr>
          <a:r>
            <a:rPr lang="en-US" sz="2400" dirty="0"/>
            <a:t>Evaluation &amp; Results</a:t>
          </a:r>
        </a:p>
      </dgm:t>
    </dgm:pt>
    <dgm:pt modelId="{EC369187-937E-4B23-94E7-070EFAF51D48}" type="sibTrans" cxnId="{CD5B346C-C922-4B16-8933-07DBB37BA9A8}">
      <dgm:prSet/>
      <dgm:spPr/>
      <dgm:t>
        <a:bodyPr/>
        <a:lstStyle/>
        <a:p>
          <a:endParaRPr lang="en-US"/>
        </a:p>
      </dgm:t>
    </dgm:pt>
    <dgm:pt modelId="{6B3710E5-1200-43E9-B8CB-834FF63C99E5}" type="parTrans" cxnId="{CD5B346C-C922-4B16-8933-07DBB37BA9A8}">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17527"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4459"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Conclusion &amp; Future Work</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Experimental Setup</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Evaluation &amp; Results</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187298" custLinFactNeighborX="2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custLinFactX="-85701" custLinFactNeighborX="-100000">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custLinFactX="-85702" custLinFactNeighborX="-100000">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Background &amp; Prior Work</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Experimental Setup</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Background &amp; Prior Work</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Experimental Setup</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Background &amp; Prior Work</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Experimental Setup</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9.xml><?xml version="1.0" encoding="utf-8"?>
<dgm:dataModel xmlns:dgm="http://schemas.openxmlformats.org/drawingml/2006/diagram" xmlns:a="http://schemas.openxmlformats.org/drawingml/2006/main">
  <dgm:ptLst>
    <dgm:pt modelId="{B294F81A-8F11-4620-817C-98BC6BCFDD0F}" type="doc">
      <dgm:prSet loTypeId="urn:microsoft.com/office/officeart/2005/8/layout/lProcess3" loCatId="process" qsTypeId="urn:microsoft.com/office/officeart/2005/8/quickstyle/simple1" qsCatId="simple" csTypeId="urn:microsoft.com/office/officeart/2005/8/colors/accent6_2" csCatId="accent6" phldr="1"/>
      <dgm:spPr/>
      <dgm:t>
        <a:bodyPr/>
        <a:lstStyle/>
        <a:p>
          <a:endParaRPr lang="en-US"/>
        </a:p>
      </dgm:t>
    </dgm:pt>
    <dgm:pt modelId="{56A08EF5-9A50-48F5-888C-76003EAC61FA}">
      <dgm:prSet phldrT="[Text]" custT="1"/>
      <dgm:spPr/>
      <dgm:t>
        <a:bodyPr/>
        <a:lstStyle/>
        <a:p>
          <a:pPr>
            <a:lnSpc>
              <a:spcPct val="150000"/>
            </a:lnSpc>
          </a:pPr>
          <a:r>
            <a:rPr lang="en-US" sz="2400" dirty="0"/>
            <a:t>Experimental Setup</a:t>
          </a:r>
        </a:p>
      </dgm:t>
    </dgm:pt>
    <dgm:pt modelId="{6B3710E5-1200-43E9-B8CB-834FF63C99E5}" type="parTrans" cxnId="{CD5B346C-C922-4B16-8933-07DBB37BA9A8}">
      <dgm:prSet/>
      <dgm:spPr/>
      <dgm:t>
        <a:bodyPr/>
        <a:lstStyle/>
        <a:p>
          <a:endParaRPr lang="en-US"/>
        </a:p>
      </dgm:t>
    </dgm:pt>
    <dgm:pt modelId="{EC369187-937E-4B23-94E7-070EFAF51D48}" type="sibTrans" cxnId="{CD5B346C-C922-4B16-8933-07DBB37BA9A8}">
      <dgm:prSet/>
      <dgm:spPr/>
      <dgm:t>
        <a:bodyPr/>
        <a:lstStyle/>
        <a:p>
          <a:endParaRPr lang="en-US"/>
        </a:p>
      </dgm:t>
    </dgm:pt>
    <dgm:pt modelId="{01E9E861-AAEC-44C6-8C32-23C1913A2A6B}">
      <dgm:prSet phldrT="[Text]" custT="1"/>
      <dgm:spPr/>
      <dgm:t>
        <a:bodyPr/>
        <a:lstStyle/>
        <a:p>
          <a:pPr>
            <a:lnSpc>
              <a:spcPct val="150000"/>
            </a:lnSpc>
          </a:pPr>
          <a:r>
            <a:rPr lang="en-US" sz="2000" dirty="0"/>
            <a:t>Background &amp; Prior Work</a:t>
          </a:r>
        </a:p>
      </dgm:t>
    </dgm:pt>
    <dgm:pt modelId="{1D1D5619-3AD1-4DFB-A15D-263DBB508E01}" type="parTrans" cxnId="{31969D38-26FB-497E-95A4-48B98BAB8E7A}">
      <dgm:prSet/>
      <dgm:spPr/>
      <dgm:t>
        <a:bodyPr/>
        <a:lstStyle/>
        <a:p>
          <a:endParaRPr lang="en-US"/>
        </a:p>
      </dgm:t>
    </dgm:pt>
    <dgm:pt modelId="{93C0D6C5-081A-41C7-AC24-D9C237E6423B}" type="sibTrans" cxnId="{31969D38-26FB-497E-95A4-48B98BAB8E7A}">
      <dgm:prSet/>
      <dgm:spPr/>
      <dgm:t>
        <a:bodyPr/>
        <a:lstStyle/>
        <a:p>
          <a:endParaRPr lang="en-US"/>
        </a:p>
      </dgm:t>
    </dgm:pt>
    <dgm:pt modelId="{91138003-45C9-41D7-98E1-E8F209DFC577}">
      <dgm:prSet phldrT="[Text]" custT="1"/>
      <dgm:spPr/>
      <dgm:t>
        <a:bodyPr/>
        <a:lstStyle/>
        <a:p>
          <a:pPr>
            <a:lnSpc>
              <a:spcPct val="150000"/>
            </a:lnSpc>
          </a:pPr>
          <a:r>
            <a:rPr lang="en-US" sz="2000" dirty="0"/>
            <a:t>Evaluation &amp; Results</a:t>
          </a:r>
        </a:p>
      </dgm:t>
    </dgm:pt>
    <dgm:pt modelId="{28D0E57D-B9CD-4D7D-8B61-3E0E8E7F189A}" type="parTrans" cxnId="{4D5AFB2E-7956-4AB7-AD92-17F437100A6D}">
      <dgm:prSet/>
      <dgm:spPr/>
      <dgm:t>
        <a:bodyPr/>
        <a:lstStyle/>
        <a:p>
          <a:endParaRPr lang="en-US"/>
        </a:p>
      </dgm:t>
    </dgm:pt>
    <dgm:pt modelId="{01A23B95-1016-4D1C-A388-0F3B610F77DF}" type="sibTrans" cxnId="{4D5AFB2E-7956-4AB7-AD92-17F437100A6D}">
      <dgm:prSet/>
      <dgm:spPr/>
      <dgm:t>
        <a:bodyPr/>
        <a:lstStyle/>
        <a:p>
          <a:endParaRPr lang="en-US"/>
        </a:p>
      </dgm:t>
    </dgm:pt>
    <dgm:pt modelId="{627A47C0-2F72-48CC-BB25-B5CEA750DCB1}">
      <dgm:prSet phldrT="[Text]" custT="1"/>
      <dgm:spPr/>
      <dgm:t>
        <a:bodyPr/>
        <a:lstStyle/>
        <a:p>
          <a:pPr>
            <a:lnSpc>
              <a:spcPct val="150000"/>
            </a:lnSpc>
          </a:pPr>
          <a:r>
            <a:rPr lang="en-US" sz="2000" dirty="0"/>
            <a:t>Conclusion &amp; Future Work</a:t>
          </a:r>
        </a:p>
      </dgm:t>
    </dgm:pt>
    <dgm:pt modelId="{232DDD58-096A-49D3-A1B4-EA90B5349CB6}" type="parTrans" cxnId="{4A8045FF-CFD4-44B2-A592-75F1D0629B99}">
      <dgm:prSet/>
      <dgm:spPr/>
      <dgm:t>
        <a:bodyPr/>
        <a:lstStyle/>
        <a:p>
          <a:endParaRPr lang="en-US"/>
        </a:p>
      </dgm:t>
    </dgm:pt>
    <dgm:pt modelId="{647753D5-ECF4-43F4-A19E-C3CAB65B83A7}" type="sibTrans" cxnId="{4A8045FF-CFD4-44B2-A592-75F1D0629B99}">
      <dgm:prSet/>
      <dgm:spPr/>
      <dgm:t>
        <a:bodyPr/>
        <a:lstStyle/>
        <a:p>
          <a:endParaRPr lang="en-US"/>
        </a:p>
      </dgm:t>
    </dgm:pt>
    <dgm:pt modelId="{4CAD178C-2BF7-4C62-A580-65F43A730DB2}" type="pres">
      <dgm:prSet presAssocID="{B294F81A-8F11-4620-817C-98BC6BCFDD0F}" presName="Name0" presStyleCnt="0">
        <dgm:presLayoutVars>
          <dgm:chPref val="3"/>
          <dgm:dir/>
          <dgm:animLvl val="lvl"/>
          <dgm:resizeHandles/>
        </dgm:presLayoutVars>
      </dgm:prSet>
      <dgm:spPr/>
    </dgm:pt>
    <dgm:pt modelId="{65A3F75B-FFC2-47B5-B17D-AD6915B5CF6B}" type="pres">
      <dgm:prSet presAssocID="{56A08EF5-9A50-48F5-888C-76003EAC61FA}" presName="horFlow" presStyleCnt="0"/>
      <dgm:spPr/>
    </dgm:pt>
    <dgm:pt modelId="{ECBC304B-5FFD-4E7B-AE57-B29F76ADE4CD}" type="pres">
      <dgm:prSet presAssocID="{56A08EF5-9A50-48F5-888C-76003EAC61FA}" presName="bigChev" presStyleLbl="node1" presStyleIdx="0" presStyleCnt="1" custLinFactX="58426" custLinFactNeighborX="100000"/>
      <dgm:spPr/>
    </dgm:pt>
    <dgm:pt modelId="{09A216D1-3532-43C0-9193-84BCBDBABFCB}" type="pres">
      <dgm:prSet presAssocID="{1D1D5619-3AD1-4DFB-A15D-263DBB508E01}" presName="parTrans" presStyleCnt="0"/>
      <dgm:spPr/>
    </dgm:pt>
    <dgm:pt modelId="{1CCCBE78-6BEC-43FF-8F5A-6E9DEDDDF372}" type="pres">
      <dgm:prSet presAssocID="{01E9E861-AAEC-44C6-8C32-23C1913A2A6B}" presName="node" presStyleLbl="alignAccFollowNode1" presStyleIdx="0" presStyleCnt="3" custLinFactX="-85287" custLinFactNeighborX="-100000" custLinFactNeighborY="0">
        <dgm:presLayoutVars>
          <dgm:bulletEnabled val="1"/>
        </dgm:presLayoutVars>
      </dgm:prSet>
      <dgm:spPr/>
    </dgm:pt>
    <dgm:pt modelId="{46B65CDB-7BB9-4153-A21A-58298BE57886}" type="pres">
      <dgm:prSet presAssocID="{93C0D6C5-081A-41C7-AC24-D9C237E6423B}" presName="sibTrans" presStyleCnt="0"/>
      <dgm:spPr/>
    </dgm:pt>
    <dgm:pt modelId="{99582D8B-D127-4716-8939-439946500250}" type="pres">
      <dgm:prSet presAssocID="{91138003-45C9-41D7-98E1-E8F209DFC577}" presName="node" presStyleLbl="alignAccFollowNode1" presStyleIdx="1" presStyleCnt="3">
        <dgm:presLayoutVars>
          <dgm:bulletEnabled val="1"/>
        </dgm:presLayoutVars>
      </dgm:prSet>
      <dgm:spPr/>
    </dgm:pt>
    <dgm:pt modelId="{A17AEA0F-CB50-4589-A94D-DF49C3FD2331}" type="pres">
      <dgm:prSet presAssocID="{01A23B95-1016-4D1C-A388-0F3B610F77DF}" presName="sibTrans" presStyleCnt="0"/>
      <dgm:spPr/>
    </dgm:pt>
    <dgm:pt modelId="{7E429041-B809-4ABE-A601-61AFB83A4747}" type="pres">
      <dgm:prSet presAssocID="{627A47C0-2F72-48CC-BB25-B5CEA750DCB1}" presName="node" presStyleLbl="alignAccFollowNode1" presStyleIdx="2" presStyleCnt="3">
        <dgm:presLayoutVars>
          <dgm:bulletEnabled val="1"/>
        </dgm:presLayoutVars>
      </dgm:prSet>
      <dgm:spPr/>
    </dgm:pt>
  </dgm:ptLst>
  <dgm:cxnLst>
    <dgm:cxn modelId="{4D5AFB2E-7956-4AB7-AD92-17F437100A6D}" srcId="{56A08EF5-9A50-48F5-888C-76003EAC61FA}" destId="{91138003-45C9-41D7-98E1-E8F209DFC577}" srcOrd="1" destOrd="0" parTransId="{28D0E57D-B9CD-4D7D-8B61-3E0E8E7F189A}" sibTransId="{01A23B95-1016-4D1C-A388-0F3B610F77DF}"/>
    <dgm:cxn modelId="{31969D38-26FB-497E-95A4-48B98BAB8E7A}" srcId="{56A08EF5-9A50-48F5-888C-76003EAC61FA}" destId="{01E9E861-AAEC-44C6-8C32-23C1913A2A6B}" srcOrd="0" destOrd="0" parTransId="{1D1D5619-3AD1-4DFB-A15D-263DBB508E01}" sibTransId="{93C0D6C5-081A-41C7-AC24-D9C237E6423B}"/>
    <dgm:cxn modelId="{A720BA60-105A-4367-8E8A-38FB04B360CC}" type="presOf" srcId="{56A08EF5-9A50-48F5-888C-76003EAC61FA}" destId="{ECBC304B-5FFD-4E7B-AE57-B29F76ADE4CD}" srcOrd="0" destOrd="0" presId="urn:microsoft.com/office/officeart/2005/8/layout/lProcess3"/>
    <dgm:cxn modelId="{CD5B346C-C922-4B16-8933-07DBB37BA9A8}" srcId="{B294F81A-8F11-4620-817C-98BC6BCFDD0F}" destId="{56A08EF5-9A50-48F5-888C-76003EAC61FA}" srcOrd="0" destOrd="0" parTransId="{6B3710E5-1200-43E9-B8CB-834FF63C99E5}" sibTransId="{EC369187-937E-4B23-94E7-070EFAF51D48}"/>
    <dgm:cxn modelId="{C3EDA56C-457D-4147-BD8D-19E45261CE30}" type="presOf" srcId="{01E9E861-AAEC-44C6-8C32-23C1913A2A6B}" destId="{1CCCBE78-6BEC-43FF-8F5A-6E9DEDDDF372}" srcOrd="0" destOrd="0" presId="urn:microsoft.com/office/officeart/2005/8/layout/lProcess3"/>
    <dgm:cxn modelId="{EB040172-82DC-4B4E-B7E7-523695BF5405}" type="presOf" srcId="{91138003-45C9-41D7-98E1-E8F209DFC577}" destId="{99582D8B-D127-4716-8939-439946500250}" srcOrd="0" destOrd="0" presId="urn:microsoft.com/office/officeart/2005/8/layout/lProcess3"/>
    <dgm:cxn modelId="{B00A569E-3C62-43DE-B98E-5FE1B77B11BC}" type="presOf" srcId="{B294F81A-8F11-4620-817C-98BC6BCFDD0F}" destId="{4CAD178C-2BF7-4C62-A580-65F43A730DB2}" srcOrd="0" destOrd="0" presId="urn:microsoft.com/office/officeart/2005/8/layout/lProcess3"/>
    <dgm:cxn modelId="{854D06B6-276D-4CD0-A4FB-0507CA0A374B}" type="presOf" srcId="{627A47C0-2F72-48CC-BB25-B5CEA750DCB1}" destId="{7E429041-B809-4ABE-A601-61AFB83A4747}" srcOrd="0" destOrd="0" presId="urn:microsoft.com/office/officeart/2005/8/layout/lProcess3"/>
    <dgm:cxn modelId="{4A8045FF-CFD4-44B2-A592-75F1D0629B99}" srcId="{56A08EF5-9A50-48F5-888C-76003EAC61FA}" destId="{627A47C0-2F72-48CC-BB25-B5CEA750DCB1}" srcOrd="2" destOrd="0" parTransId="{232DDD58-096A-49D3-A1B4-EA90B5349CB6}" sibTransId="{647753D5-ECF4-43F4-A19E-C3CAB65B83A7}"/>
    <dgm:cxn modelId="{927C4A16-BF3B-40E9-A646-A0A895E905EC}" type="presParOf" srcId="{4CAD178C-2BF7-4C62-A580-65F43A730DB2}" destId="{65A3F75B-FFC2-47B5-B17D-AD6915B5CF6B}" srcOrd="0" destOrd="0" presId="urn:microsoft.com/office/officeart/2005/8/layout/lProcess3"/>
    <dgm:cxn modelId="{E6A7DA34-6626-43E1-BF48-E11D71E08980}" type="presParOf" srcId="{65A3F75B-FFC2-47B5-B17D-AD6915B5CF6B}" destId="{ECBC304B-5FFD-4E7B-AE57-B29F76ADE4CD}" srcOrd="0" destOrd="0" presId="urn:microsoft.com/office/officeart/2005/8/layout/lProcess3"/>
    <dgm:cxn modelId="{477EB098-8C36-4C51-9C83-D64E967CC821}" type="presParOf" srcId="{65A3F75B-FFC2-47B5-B17D-AD6915B5CF6B}" destId="{09A216D1-3532-43C0-9193-84BCBDBABFCB}" srcOrd="1" destOrd="0" presId="urn:microsoft.com/office/officeart/2005/8/layout/lProcess3"/>
    <dgm:cxn modelId="{45078E66-2C19-4BF2-A18A-7D20D2F96719}" type="presParOf" srcId="{65A3F75B-FFC2-47B5-B17D-AD6915B5CF6B}" destId="{1CCCBE78-6BEC-43FF-8F5A-6E9DEDDDF372}" srcOrd="2" destOrd="0" presId="urn:microsoft.com/office/officeart/2005/8/layout/lProcess3"/>
    <dgm:cxn modelId="{6451937A-A20C-4494-BC75-160CFD50E34E}" type="presParOf" srcId="{65A3F75B-FFC2-47B5-B17D-AD6915B5CF6B}" destId="{46B65CDB-7BB9-4153-A21A-58298BE57886}" srcOrd="3" destOrd="0" presId="urn:microsoft.com/office/officeart/2005/8/layout/lProcess3"/>
    <dgm:cxn modelId="{5267D4EA-996A-439B-9C2D-FDE3B624ACF3}" type="presParOf" srcId="{65A3F75B-FFC2-47B5-B17D-AD6915B5CF6B}" destId="{99582D8B-D127-4716-8939-439946500250}" srcOrd="4" destOrd="0" presId="urn:microsoft.com/office/officeart/2005/8/layout/lProcess3"/>
    <dgm:cxn modelId="{9191E07E-74D7-4433-8B0A-9244A221FB39}" type="presParOf" srcId="{65A3F75B-FFC2-47B5-B17D-AD6915B5CF6B}" destId="{A17AEA0F-CB50-4589-A94D-DF49C3FD2331}" srcOrd="5" destOrd="0" presId="urn:microsoft.com/office/officeart/2005/8/layout/lProcess3"/>
    <dgm:cxn modelId="{BA19B9C0-6362-49AE-A0C0-D6D7A648DAEA}" type="presParOf" srcId="{65A3F75B-FFC2-47B5-B17D-AD6915B5CF6B}" destId="{7E429041-B809-4ABE-A601-61AFB83A4747}" srcOrd="6"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5036029" y="63203"/>
          <a:ext cx="3504009" cy="1401603"/>
        </a:xfrm>
        <a:prstGeom prst="chevron">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endParaRPr lang="en-US" sz="2400" kern="1200" dirty="0"/>
        </a:p>
      </dsp:txBody>
      <dsp:txXfrm>
        <a:off x="5736831"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76154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343214"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2509603"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Experimental Setup</a:t>
          </a:r>
        </a:p>
      </dsp:txBody>
      <dsp:txXfrm>
        <a:off x="3210405"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2509603"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Experimental Setup</a:t>
          </a:r>
        </a:p>
      </dsp:txBody>
      <dsp:txXfrm>
        <a:off x="3210405"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5036029"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Evaluation &amp; Results</a:t>
          </a:r>
        </a:p>
      </dsp:txBody>
      <dsp:txXfrm>
        <a:off x="5736831"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92969"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74635"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5036029"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Evaluation &amp; Results</a:t>
          </a:r>
        </a:p>
      </dsp:txBody>
      <dsp:txXfrm>
        <a:off x="5736831"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92969"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74635"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5036029"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Evaluation &amp; Results</a:t>
          </a:r>
        </a:p>
      </dsp:txBody>
      <dsp:txXfrm>
        <a:off x="5736831"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92969"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74635"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7468790"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Conclusion &amp; Future Work</a:t>
          </a:r>
        </a:p>
      </dsp:txBody>
      <dsp:txXfrm>
        <a:off x="8169592"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5684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38514" y="182339"/>
        <a:ext cx="1744996" cy="1163331"/>
      </dsp:txXfrm>
    </dsp:sp>
    <dsp:sp modelId="{7E429041-B809-4ABE-A601-61AFB83A4747}">
      <dsp:nvSpPr>
        <dsp:cNvPr id="0" name=""/>
        <dsp:cNvSpPr/>
      </dsp:nvSpPr>
      <dsp:spPr>
        <a:xfrm>
          <a:off x="5157981"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5739647" y="182339"/>
        <a:ext cx="1744996" cy="11633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7468790"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Conclusion &amp; Future Work</a:t>
          </a:r>
        </a:p>
      </dsp:txBody>
      <dsp:txXfrm>
        <a:off x="8169592"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5684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38514" y="182339"/>
        <a:ext cx="1744996" cy="1163331"/>
      </dsp:txXfrm>
    </dsp:sp>
    <dsp:sp modelId="{7E429041-B809-4ABE-A601-61AFB83A4747}">
      <dsp:nvSpPr>
        <dsp:cNvPr id="0" name=""/>
        <dsp:cNvSpPr/>
      </dsp:nvSpPr>
      <dsp:spPr>
        <a:xfrm>
          <a:off x="5157981"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5739647" y="182339"/>
        <a:ext cx="1744996" cy="11633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5036029"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Evaluation &amp; Results</a:t>
          </a:r>
        </a:p>
      </dsp:txBody>
      <dsp:txXfrm>
        <a:off x="5736831"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92969"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74635"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6830"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Background &amp; Prior Work</a:t>
          </a:r>
        </a:p>
      </dsp:txBody>
      <dsp:txXfrm>
        <a:off x="707632" y="63203"/>
        <a:ext cx="2102406" cy="1401603"/>
      </dsp:txXfrm>
    </dsp:sp>
    <dsp:sp modelId="{1CCCBE78-6BEC-43FF-8F5A-6E9DEDDDF372}">
      <dsp:nvSpPr>
        <dsp:cNvPr id="0" name=""/>
        <dsp:cNvSpPr/>
      </dsp:nvSpPr>
      <dsp:spPr>
        <a:xfrm>
          <a:off x="305531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636984"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2509603"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Experimental Setup</a:t>
          </a:r>
        </a:p>
      </dsp:txBody>
      <dsp:txXfrm>
        <a:off x="3210405"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5036029"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Evaluation &amp; Results</a:t>
          </a:r>
        </a:p>
      </dsp:txBody>
      <dsp:txXfrm>
        <a:off x="5736831"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92969"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74635"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7468790"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Conclusion &amp; Future Work</a:t>
          </a:r>
        </a:p>
      </dsp:txBody>
      <dsp:txXfrm>
        <a:off x="8169592"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265684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238514" y="182339"/>
        <a:ext cx="1744996" cy="1163331"/>
      </dsp:txXfrm>
    </dsp:sp>
    <dsp:sp modelId="{7E429041-B809-4ABE-A601-61AFB83A4747}">
      <dsp:nvSpPr>
        <dsp:cNvPr id="0" name=""/>
        <dsp:cNvSpPr/>
      </dsp:nvSpPr>
      <dsp:spPr>
        <a:xfrm>
          <a:off x="5157981"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5739647" y="182339"/>
        <a:ext cx="1744996" cy="11633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6830"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Background &amp; Prior Work</a:t>
          </a:r>
        </a:p>
      </dsp:txBody>
      <dsp:txXfrm>
        <a:off x="707632" y="63203"/>
        <a:ext cx="2102406" cy="1401603"/>
      </dsp:txXfrm>
    </dsp:sp>
    <dsp:sp modelId="{1CCCBE78-6BEC-43FF-8F5A-6E9DEDDDF372}">
      <dsp:nvSpPr>
        <dsp:cNvPr id="0" name=""/>
        <dsp:cNvSpPr/>
      </dsp:nvSpPr>
      <dsp:spPr>
        <a:xfrm>
          <a:off x="305531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636984"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6830"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Background &amp; Prior Work</a:t>
          </a:r>
        </a:p>
      </dsp:txBody>
      <dsp:txXfrm>
        <a:off x="707632" y="63203"/>
        <a:ext cx="2102406" cy="1401603"/>
      </dsp:txXfrm>
    </dsp:sp>
    <dsp:sp modelId="{1CCCBE78-6BEC-43FF-8F5A-6E9DEDDDF372}">
      <dsp:nvSpPr>
        <dsp:cNvPr id="0" name=""/>
        <dsp:cNvSpPr/>
      </dsp:nvSpPr>
      <dsp:spPr>
        <a:xfrm>
          <a:off x="305531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636984"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6830"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Background &amp; Prior Work</a:t>
          </a:r>
        </a:p>
      </dsp:txBody>
      <dsp:txXfrm>
        <a:off x="707632" y="63203"/>
        <a:ext cx="2102406" cy="1401603"/>
      </dsp:txXfrm>
    </dsp:sp>
    <dsp:sp modelId="{1CCCBE78-6BEC-43FF-8F5A-6E9DEDDDF372}">
      <dsp:nvSpPr>
        <dsp:cNvPr id="0" name=""/>
        <dsp:cNvSpPr/>
      </dsp:nvSpPr>
      <dsp:spPr>
        <a:xfrm>
          <a:off x="3055318"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dsp:txBody>
      <dsp:txXfrm>
        <a:off x="3636984"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C304B-5FFD-4E7B-AE57-B29F76ADE4CD}">
      <dsp:nvSpPr>
        <dsp:cNvPr id="0" name=""/>
        <dsp:cNvSpPr/>
      </dsp:nvSpPr>
      <dsp:spPr>
        <a:xfrm>
          <a:off x="2509603" y="63203"/>
          <a:ext cx="3504009" cy="1401603"/>
        </a:xfrm>
        <a:prstGeom prst="chevr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150000"/>
            </a:lnSpc>
            <a:spcBef>
              <a:spcPct val="0"/>
            </a:spcBef>
            <a:spcAft>
              <a:spcPct val="35000"/>
            </a:spcAft>
            <a:buNone/>
          </a:pPr>
          <a:r>
            <a:rPr lang="en-US" sz="2400" kern="1200" dirty="0"/>
            <a:t>Experimental Setup</a:t>
          </a:r>
        </a:p>
      </dsp:txBody>
      <dsp:txXfrm>
        <a:off x="3210405" y="63203"/>
        <a:ext cx="2102406" cy="1401603"/>
      </dsp:txXfrm>
    </dsp:sp>
    <dsp:sp modelId="{1CCCBE78-6BEC-43FF-8F5A-6E9DEDDDF372}">
      <dsp:nvSpPr>
        <dsp:cNvPr id="0" name=""/>
        <dsp:cNvSpPr/>
      </dsp:nvSpPr>
      <dsp:spPr>
        <a:xfrm>
          <a:off x="167726"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Background &amp; Prior Work</a:t>
          </a:r>
        </a:p>
      </dsp:txBody>
      <dsp:txXfrm>
        <a:off x="749392" y="182339"/>
        <a:ext cx="1744996" cy="1163331"/>
      </dsp:txXfrm>
    </dsp:sp>
    <dsp:sp modelId="{99582D8B-D127-4716-8939-439946500250}">
      <dsp:nvSpPr>
        <dsp:cNvPr id="0" name=""/>
        <dsp:cNvSpPr/>
      </dsp:nvSpPr>
      <dsp:spPr>
        <a:xfrm>
          <a:off x="5556480"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Evaluation &amp; Results</a:t>
          </a:r>
        </a:p>
      </dsp:txBody>
      <dsp:txXfrm>
        <a:off x="6138146" y="182339"/>
        <a:ext cx="1744996" cy="1163331"/>
      </dsp:txXfrm>
    </dsp:sp>
    <dsp:sp modelId="{7E429041-B809-4ABE-A601-61AFB83A4747}">
      <dsp:nvSpPr>
        <dsp:cNvPr id="0" name=""/>
        <dsp:cNvSpPr/>
      </dsp:nvSpPr>
      <dsp:spPr>
        <a:xfrm>
          <a:off x="8057642" y="182339"/>
          <a:ext cx="2908327" cy="1163331"/>
        </a:xfrm>
        <a:prstGeom prst="chevron">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Conclusion &amp; Future Work</a:t>
          </a:r>
        </a:p>
      </dsp:txBody>
      <dsp:txXfrm>
        <a:off x="8639308" y="182339"/>
        <a:ext cx="1744996" cy="116333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262CB3-1647-F594-D258-14E27C34F3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EA6FF8-3AC5-1284-9A8C-67100F6F95B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82DFE6-B469-D944-A21A-C1ECFB9D09B4}" type="datetimeFigureOut">
              <a:rPr lang="en-US" smtClean="0"/>
              <a:t>12/4/2023</a:t>
            </a:fld>
            <a:endParaRPr lang="en-US"/>
          </a:p>
        </p:txBody>
      </p:sp>
      <p:sp>
        <p:nvSpPr>
          <p:cNvPr id="4" name="Footer Placeholder 3">
            <a:extLst>
              <a:ext uri="{FF2B5EF4-FFF2-40B4-BE49-F238E27FC236}">
                <a16:creationId xmlns:a16="http://schemas.microsoft.com/office/drawing/2014/main" id="{A1340661-0A82-5C8E-1200-A80CB54B9F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a:extLst>
              <a:ext uri="{FF2B5EF4-FFF2-40B4-BE49-F238E27FC236}">
                <a16:creationId xmlns:a16="http://schemas.microsoft.com/office/drawing/2014/main" id="{8FA225B6-1C48-896F-021C-EB9144801A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877A4D-398F-F149-82D2-FB1A624D1F35}" type="slidenum">
              <a:rPr lang="en-US" smtClean="0"/>
              <a:t>‹#›</a:t>
            </a:fld>
            <a:endParaRPr lang="en-US"/>
          </a:p>
        </p:txBody>
      </p:sp>
    </p:spTree>
    <p:extLst>
      <p:ext uri="{BB962C8B-B14F-4D97-AF65-F5344CB8AC3E}">
        <p14:creationId xmlns:p14="http://schemas.microsoft.com/office/powerpoint/2010/main" val="353346089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6BED07-CC33-4EEC-8FEB-4F146910CEC8}"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Sources: Schwartz, R., Dodge, J., Smith, N. A., &amp; Etzioni, O. (2019). Green AI. ArXiv. /abs/1907.10597, Estimates by Ministry of Economy in Japan, Trade and Industry/Green IT Promotion Council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489FDD-759D-4EC7-922B-107682C7A653}" type="slidenum">
              <a:rPr lang="en-US" smtClean="0"/>
              <a:t>‹#›</a:t>
            </a:fld>
            <a:endParaRPr lang="en-US"/>
          </a:p>
        </p:txBody>
      </p:sp>
    </p:spTree>
    <p:extLst>
      <p:ext uri="{BB962C8B-B14F-4D97-AF65-F5344CB8AC3E}">
        <p14:creationId xmlns:p14="http://schemas.microsoft.com/office/powerpoint/2010/main" val="29207048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Good Morning everyone. Thank you for being a part of my RPE. My name is Anurag Dutt and I am working with Dr. Anshul Gandhi. My RPE is on evaluating the energy impact of device and workload parameters for DNN inference on edge.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1</a:t>
            </a:fld>
            <a:endParaRPr lang="en-US"/>
          </a:p>
        </p:txBody>
      </p:sp>
    </p:spTree>
    <p:extLst>
      <p:ext uri="{BB962C8B-B14F-4D97-AF65-F5344CB8AC3E}">
        <p14:creationId xmlns:p14="http://schemas.microsoft.com/office/powerpoint/2010/main" val="3216025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Experimental Setup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10</a:t>
            </a:fld>
            <a:endParaRPr lang="en-US"/>
          </a:p>
        </p:txBody>
      </p:sp>
    </p:spTree>
    <p:extLst>
      <p:ext uri="{BB962C8B-B14F-4D97-AF65-F5344CB8AC3E}">
        <p14:creationId xmlns:p14="http://schemas.microsoft.com/office/powerpoint/2010/main" val="3284255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Evaluation &amp; Results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11</a:t>
            </a:fld>
            <a:endParaRPr lang="en-US"/>
          </a:p>
        </p:txBody>
      </p:sp>
    </p:spTree>
    <p:extLst>
      <p:ext uri="{BB962C8B-B14F-4D97-AF65-F5344CB8AC3E}">
        <p14:creationId xmlns:p14="http://schemas.microsoft.com/office/powerpoint/2010/main" val="1627735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Conclusion and Future Work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12</a:t>
            </a:fld>
            <a:endParaRPr lang="en-US"/>
          </a:p>
        </p:txBody>
      </p:sp>
    </p:spTree>
    <p:extLst>
      <p:ext uri="{BB962C8B-B14F-4D97-AF65-F5344CB8AC3E}">
        <p14:creationId xmlns:p14="http://schemas.microsoft.com/office/powerpoint/2010/main" val="9723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Starting with background and prior work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13</a:t>
            </a:fld>
            <a:endParaRPr lang="en-US"/>
          </a:p>
        </p:txBody>
      </p:sp>
    </p:spTree>
    <p:extLst>
      <p:ext uri="{BB962C8B-B14F-4D97-AF65-F5344CB8AC3E}">
        <p14:creationId xmlns:p14="http://schemas.microsoft.com/office/powerpoint/2010/main" val="3272479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br>
              <a:rPr lang="en-US" dirty="0"/>
            </a:br>
            <a:r>
              <a:rPr lang="en-US" dirty="0"/>
              <a:t>Firstly we discuss the broad tech specs of the 3 edge devices. Followed by relevant literature review of energy consumption studies for DNN workloads for inference and training, on both edge devices and servers. Finally we also discuss a few relevant papers on power and performance investigations on edge devices. In interest of time, we only discuss a the most relevant works here and attach the complete literature survey in the main report.</a:t>
            </a:r>
            <a:br>
              <a:rPr lang="en-US" dirty="0"/>
            </a:br>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14</a:t>
            </a:fld>
            <a:endParaRPr lang="en-US"/>
          </a:p>
        </p:txBody>
      </p:sp>
    </p:spTree>
    <p:extLst>
      <p:ext uri="{BB962C8B-B14F-4D97-AF65-F5344CB8AC3E}">
        <p14:creationId xmlns:p14="http://schemas.microsoft.com/office/powerpoint/2010/main" val="101702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broad tech specs for the 3 jetson class system-on-module devices are mentioned in the table as follows. </a:t>
            </a:r>
            <a:br>
              <a:rPr lang="en-US" dirty="0"/>
            </a:br>
            <a:r>
              <a:rPr lang="en-US" b="0" i="0" dirty="0">
                <a:solidFill>
                  <a:srgbClr val="374151"/>
                </a:solidFill>
                <a:effectLst/>
                <a:latin typeface="Söhne"/>
              </a:rPr>
              <a:t>The table is organized from left to right in ascending order of release chronology and compute capability, with Jetson Nano positioned on the left as the entry-level device and Orin NX on the right as the highest-tier option. (click)</a:t>
            </a:r>
          </a:p>
          <a:p>
            <a:endParaRPr lang="en-US" dirty="0">
              <a:ea typeface="Calibri"/>
              <a:cs typeface="Calibri"/>
            </a:endParaRPr>
          </a:p>
          <a:p>
            <a:r>
              <a:rPr lang="en-US" dirty="0">
                <a:ea typeface="Calibri"/>
                <a:cs typeface="Calibri"/>
              </a:rPr>
              <a:t>Comments:</a:t>
            </a:r>
          </a:p>
          <a:p>
            <a:r>
              <a:rPr lang="en-US" dirty="0">
                <a:ea typeface="Calibri"/>
                <a:cs typeface="Calibri"/>
              </a:rPr>
              <a:t>System-on-module</a:t>
            </a:r>
          </a:p>
          <a:p>
            <a:r>
              <a:rPr lang="en-US" dirty="0">
                <a:ea typeface="Calibri"/>
                <a:cs typeface="Calibri"/>
              </a:rPr>
              <a:t>Add the figures here</a:t>
            </a:r>
          </a:p>
          <a:p>
            <a:endParaRPr lang="en-US" dirty="0">
              <a:ea typeface="Calibri"/>
              <a:cs typeface="Calibri"/>
            </a:endParaRPr>
          </a:p>
          <a:p>
            <a:r>
              <a:rPr lang="en-US" dirty="0">
                <a:ea typeface="Calibri"/>
                <a:cs typeface="Calibri"/>
              </a:rPr>
              <a:t>Changelog:</a:t>
            </a:r>
          </a:p>
          <a:p>
            <a:r>
              <a:rPr lang="en-US" dirty="0">
                <a:ea typeface="Calibri"/>
                <a:cs typeface="Calibri"/>
              </a:rPr>
              <a:t>Changed count to steps</a:t>
            </a:r>
          </a:p>
          <a:p>
            <a:r>
              <a:rPr lang="en-US" dirty="0">
                <a:ea typeface="Calibri"/>
                <a:cs typeface="Calibri"/>
              </a:rPr>
              <a:t>Changed flops to tops</a:t>
            </a:r>
          </a:p>
          <a:p>
            <a:r>
              <a:rPr lang="en-US" dirty="0">
                <a:ea typeface="Calibri"/>
                <a:cs typeface="Calibri"/>
              </a:rPr>
              <a:t>Added edge device figures</a:t>
            </a:r>
          </a:p>
        </p:txBody>
      </p:sp>
      <p:sp>
        <p:nvSpPr>
          <p:cNvPr id="4" name="Slide Number Placeholder 3"/>
          <p:cNvSpPr>
            <a:spLocks noGrp="1"/>
          </p:cNvSpPr>
          <p:nvPr>
            <p:ph type="sldNum" sz="quarter" idx="5"/>
          </p:nvPr>
        </p:nvSpPr>
        <p:spPr/>
        <p:txBody>
          <a:bodyPr/>
          <a:lstStyle/>
          <a:p>
            <a:fld id="{9B489FDD-759D-4EC7-922B-107682C7A653}" type="slidenum">
              <a:rPr lang="en-US" smtClean="0"/>
              <a:t>15</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161208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br>
              <a:rPr lang="en-US" b="0" i="0" dirty="0">
                <a:solidFill>
                  <a:srgbClr val="374151"/>
                </a:solidFill>
                <a:effectLst/>
                <a:latin typeface="Söhne"/>
              </a:rPr>
            </a:br>
            <a:r>
              <a:rPr lang="en-US" b="0" i="0" dirty="0">
                <a:solidFill>
                  <a:srgbClr val="374151"/>
                </a:solidFill>
                <a:effectLst/>
                <a:latin typeface="Söhne"/>
              </a:rPr>
              <a:t>In our research, the key specifications demanding our attention are the CPU and GPU frequencies, as well as the number of supported increments. For the Jetson Nano, featuring a Maxwell architecture GPU, it offers 15 CPU alongside 12 GPU frequencies. Moving up to the Xavier NX, equipped with a Volta architecture, it offers 25 CPU frequencies, providing more versatility in performance. Furthermore, it also provides 15 GPU frequencies, adding to its computational adaptability.</a:t>
            </a:r>
          </a:p>
          <a:p>
            <a:pPr algn="l"/>
            <a:r>
              <a:rPr lang="en-US" b="0" i="0" dirty="0">
                <a:solidFill>
                  <a:srgbClr val="374151"/>
                </a:solidFill>
                <a:effectLst/>
                <a:latin typeface="Söhne"/>
              </a:rPr>
              <a:t>The Orin NX with its Ampere architecture supports 26 CPU frequencies spanning for more demanding computational needs. While the Orin NX offers fewer GPU frequencies at 7, they still provide a substantial range from 308 MHz to 918 </a:t>
            </a:r>
            <a:r>
              <a:rPr lang="en-US" b="0" i="0" dirty="0" err="1">
                <a:solidFill>
                  <a:srgbClr val="374151"/>
                </a:solidFill>
                <a:effectLst/>
                <a:latin typeface="Söhne"/>
              </a:rPr>
              <a:t>MHz.</a:t>
            </a:r>
            <a:endParaRPr lang="en-US" b="0" i="0" dirty="0">
              <a:solidFill>
                <a:srgbClr val="374151"/>
              </a:solidFill>
              <a:effectLst/>
              <a:latin typeface="Söhne"/>
            </a:endParaRPr>
          </a:p>
          <a:p>
            <a:endParaRPr lang="en-US" dirty="0">
              <a:ea typeface="Calibri"/>
              <a:cs typeface="Calibri"/>
            </a:endParaRPr>
          </a:p>
          <a:p>
            <a:r>
              <a:rPr lang="en-US" dirty="0">
                <a:ea typeface="Calibri"/>
                <a:cs typeface="Calibri"/>
              </a:rPr>
              <a:t>System-on-module</a:t>
            </a:r>
          </a:p>
          <a:p>
            <a:r>
              <a:rPr lang="en-US" dirty="0">
                <a:ea typeface="Calibri"/>
                <a:cs typeface="Calibri"/>
              </a:rPr>
              <a:t>Make the highlight as gradients</a:t>
            </a:r>
          </a:p>
          <a:p>
            <a:r>
              <a:rPr lang="en-US" dirty="0">
                <a:ea typeface="Calibri"/>
                <a:cs typeface="Calibri"/>
              </a:rPr>
              <a:t>Add the figures here</a:t>
            </a:r>
          </a:p>
          <a:p>
            <a:endParaRPr lang="en-US" dirty="0">
              <a:ea typeface="Calibri"/>
              <a:cs typeface="Calibri"/>
            </a:endParaRPr>
          </a:p>
          <a:p>
            <a:r>
              <a:rPr lang="en-US" dirty="0">
                <a:ea typeface="Calibri"/>
                <a:cs typeface="Calibri"/>
              </a:rPr>
              <a:t>Changelogs:</a:t>
            </a:r>
            <a:br>
              <a:rPr lang="en-US" dirty="0">
                <a:ea typeface="Calibri"/>
                <a:cs typeface="Calibri"/>
              </a:rPr>
            </a:br>
            <a:r>
              <a:rPr lang="en-US" dirty="0">
                <a:ea typeface="Calibri"/>
                <a:cs typeface="Calibri"/>
              </a:rPr>
              <a:t>removed the insignificant specs</a:t>
            </a:r>
          </a:p>
          <a:p>
            <a:r>
              <a:rPr lang="en-US" dirty="0">
                <a:ea typeface="Calibri"/>
                <a:cs typeface="Calibri"/>
              </a:rPr>
              <a:t>Added figures here</a:t>
            </a:r>
          </a:p>
          <a:p>
            <a:r>
              <a:rPr lang="en-US" dirty="0">
                <a:ea typeface="Calibri"/>
                <a:cs typeface="Calibri"/>
              </a:rPr>
              <a:t>Changed count to steps</a:t>
            </a:r>
          </a:p>
        </p:txBody>
      </p:sp>
      <p:sp>
        <p:nvSpPr>
          <p:cNvPr id="4" name="Slide Number Placeholder 3"/>
          <p:cNvSpPr>
            <a:spLocks noGrp="1"/>
          </p:cNvSpPr>
          <p:nvPr>
            <p:ph type="sldNum" sz="quarter" idx="5"/>
          </p:nvPr>
        </p:nvSpPr>
        <p:spPr/>
        <p:txBody>
          <a:bodyPr/>
          <a:lstStyle/>
          <a:p>
            <a:fld id="{9B489FDD-759D-4EC7-922B-107682C7A653}" type="slidenum">
              <a:rPr lang="en-US" smtClean="0"/>
              <a:t>16</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507922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range of frequencies supported by the edge devices enables multiple runtime scenarios. </a:t>
            </a:r>
            <a:r>
              <a:rPr lang="en-US" b="0" i="0" dirty="0">
                <a:solidFill>
                  <a:srgbClr val="374151"/>
                </a:solidFill>
                <a:effectLst/>
                <a:latin typeface="Söhne"/>
              </a:rPr>
              <a:t>Higher frequencies enable rapid real-time operations but increase energy consumption, while lower frequencies suit low-power scenarios but can lead to longer processing times, also increasing energy use. At this stage it is important talk about Dynamic Voltage and Frequency Scaling or DVFS. DVFS is a power management technique in computer architecture where the voltage and frequency of a processor are adjusted dynamically based on workload demands to balance power consumption with performance. DVFS governors are predefined heuristics that manage these runtime adjustments to optimize for power efficiency or computational speed as needed. Commonly used CPU DVFS governors are </a:t>
            </a:r>
            <a:r>
              <a:rPr lang="en-US" b="0" i="0" dirty="0" err="1">
                <a:solidFill>
                  <a:srgbClr val="374151"/>
                </a:solidFill>
                <a:effectLst/>
                <a:latin typeface="Söhne"/>
              </a:rPr>
              <a:t>schedutil</a:t>
            </a:r>
            <a:r>
              <a:rPr lang="en-US" b="0" i="0" dirty="0">
                <a:solidFill>
                  <a:srgbClr val="374151"/>
                </a:solidFill>
                <a:effectLst/>
                <a:latin typeface="Söhne"/>
              </a:rPr>
              <a:t>, performance, </a:t>
            </a:r>
            <a:r>
              <a:rPr lang="en-US" b="0" i="0" dirty="0" err="1">
                <a:solidFill>
                  <a:srgbClr val="374151"/>
                </a:solidFill>
                <a:effectLst/>
                <a:latin typeface="Söhne"/>
              </a:rPr>
              <a:t>powersave</a:t>
            </a:r>
            <a:r>
              <a:rPr lang="en-US" b="0" i="0" dirty="0">
                <a:solidFill>
                  <a:srgbClr val="374151"/>
                </a:solidFill>
                <a:effectLst/>
                <a:latin typeface="Söhne"/>
              </a:rPr>
              <a:t> and </a:t>
            </a:r>
            <a:r>
              <a:rPr lang="en-US" b="0" i="0" dirty="0" err="1">
                <a:solidFill>
                  <a:srgbClr val="374151"/>
                </a:solidFill>
                <a:effectLst/>
                <a:latin typeface="Söhne"/>
              </a:rPr>
              <a:t>Ondemand</a:t>
            </a:r>
            <a:r>
              <a:rPr lang="en-US" b="0" i="0" dirty="0">
                <a:solidFill>
                  <a:srgbClr val="374151"/>
                </a:solidFill>
                <a:effectLst/>
                <a:latin typeface="Söhne"/>
              </a:rPr>
              <a:t>. Commonly used GPU DVFS governors for </a:t>
            </a:r>
            <a:r>
              <a:rPr lang="en-US" b="0" i="0" dirty="0" err="1">
                <a:solidFill>
                  <a:srgbClr val="374151"/>
                </a:solidFill>
                <a:effectLst/>
                <a:latin typeface="Söhne"/>
              </a:rPr>
              <a:t>nvidia</a:t>
            </a:r>
            <a:r>
              <a:rPr lang="en-US" b="0" i="0" dirty="0">
                <a:solidFill>
                  <a:srgbClr val="374151"/>
                </a:solidFill>
                <a:effectLst/>
                <a:latin typeface="Söhne"/>
              </a:rPr>
              <a:t> GPUs are </a:t>
            </a:r>
            <a:r>
              <a:rPr lang="en-US" b="0" i="0" dirty="0" err="1">
                <a:solidFill>
                  <a:srgbClr val="374151"/>
                </a:solidFill>
                <a:effectLst/>
                <a:latin typeface="Söhne"/>
              </a:rPr>
              <a:t>nvhost</a:t>
            </a:r>
            <a:r>
              <a:rPr lang="en-US" b="0" i="0" dirty="0">
                <a:solidFill>
                  <a:srgbClr val="374151"/>
                </a:solidFill>
                <a:effectLst/>
                <a:latin typeface="Söhne"/>
              </a:rPr>
              <a:t> and </a:t>
            </a:r>
            <a:r>
              <a:rPr lang="en-US" b="0" i="0" dirty="0" err="1">
                <a:solidFill>
                  <a:srgbClr val="374151"/>
                </a:solidFill>
                <a:effectLst/>
                <a:latin typeface="Söhne"/>
              </a:rPr>
              <a:t>wmark</a:t>
            </a:r>
            <a:r>
              <a:rPr lang="en-US" b="0" i="0" dirty="0">
                <a:solidFill>
                  <a:srgbClr val="374151"/>
                </a:solidFill>
                <a:effectLst/>
                <a:latin typeface="Söhne"/>
              </a:rPr>
              <a:t>.</a:t>
            </a:r>
          </a:p>
          <a:p>
            <a:r>
              <a:rPr lang="en-US" b="0" i="0" dirty="0">
                <a:solidFill>
                  <a:srgbClr val="374151"/>
                </a:solidFill>
                <a:effectLst/>
                <a:latin typeface="Söhne"/>
                <a:ea typeface="Calibri"/>
                <a:cs typeface="Calibri"/>
              </a:rPr>
              <a:t>Although we do measure the energy consumption of our DNN workload for all governors, to represent our baselines we use </a:t>
            </a:r>
            <a:r>
              <a:rPr lang="en-US" b="0" i="0" dirty="0" err="1">
                <a:solidFill>
                  <a:srgbClr val="374151"/>
                </a:solidFill>
                <a:effectLst/>
                <a:latin typeface="Söhne"/>
                <a:ea typeface="Calibri"/>
                <a:cs typeface="Calibri"/>
              </a:rPr>
              <a:t>schedutil</a:t>
            </a:r>
            <a:r>
              <a:rPr lang="en-US" b="0" i="0" dirty="0">
                <a:solidFill>
                  <a:srgbClr val="374151"/>
                </a:solidFill>
                <a:effectLst/>
                <a:latin typeface="Söhne"/>
                <a:ea typeface="Calibri"/>
                <a:cs typeface="Calibri"/>
              </a:rPr>
              <a:t> for CPU and </a:t>
            </a:r>
            <a:r>
              <a:rPr lang="en-US" b="0" i="0" dirty="0" err="1">
                <a:solidFill>
                  <a:srgbClr val="374151"/>
                </a:solidFill>
                <a:effectLst/>
                <a:latin typeface="Söhne"/>
                <a:ea typeface="Calibri"/>
                <a:cs typeface="Calibri"/>
              </a:rPr>
              <a:t>nvhost</a:t>
            </a:r>
            <a:r>
              <a:rPr lang="en-US" b="0" i="0" dirty="0">
                <a:solidFill>
                  <a:srgbClr val="374151"/>
                </a:solidFill>
                <a:effectLst/>
                <a:latin typeface="Söhne"/>
                <a:ea typeface="Calibri"/>
                <a:cs typeface="Calibri"/>
              </a:rPr>
              <a:t> for GPU. </a:t>
            </a:r>
            <a:r>
              <a:rPr lang="en-US" b="0" i="0" dirty="0" err="1">
                <a:solidFill>
                  <a:srgbClr val="374151"/>
                </a:solidFill>
                <a:effectLst/>
                <a:latin typeface="Söhne"/>
                <a:ea typeface="Calibri"/>
                <a:cs typeface="Calibri"/>
              </a:rPr>
              <a:t>Scheutil</a:t>
            </a:r>
            <a:r>
              <a:rPr lang="en-US" b="0" i="0" dirty="0">
                <a:solidFill>
                  <a:srgbClr val="374151"/>
                </a:solidFill>
                <a:effectLst/>
                <a:latin typeface="Söhne"/>
                <a:ea typeface="Calibri"/>
                <a:cs typeface="Calibri"/>
              </a:rPr>
              <a:t> is characterized by dynamic adjustments</a:t>
            </a:r>
            <a:r>
              <a:rPr lang="en-US" dirty="0"/>
              <a:t> CPU frequency based on real-time CPU load information from the scheduler, balancing performance and power efficiency. </a:t>
            </a:r>
            <a:r>
              <a:rPr lang="en-US" dirty="0" err="1"/>
              <a:t>Nvhost</a:t>
            </a:r>
            <a:r>
              <a:rPr lang="en-US" dirty="0"/>
              <a:t> is a DVFS governor native to NVIDIA’s Tegra processors that dynamically adjusts the GPU’s voltage and frequency based on workload and thermal conditions.</a:t>
            </a:r>
            <a:endParaRPr lang="en-US" dirty="0">
              <a:ea typeface="Calibri"/>
              <a:cs typeface="Calibri"/>
            </a:endParaRPr>
          </a:p>
          <a:p>
            <a:endParaRPr lang="en-US" dirty="0">
              <a:ea typeface="Calibri"/>
              <a:cs typeface="Calibri"/>
            </a:endParaRPr>
          </a:p>
          <a:p>
            <a:r>
              <a:rPr lang="en-US" dirty="0">
                <a:ea typeface="Calibri"/>
                <a:cs typeface="Calibri"/>
              </a:rPr>
              <a:t>Maybe needed:</a:t>
            </a:r>
          </a:p>
          <a:p>
            <a:r>
              <a:rPr lang="en-US" dirty="0"/>
              <a:t>Common DVFS governor policies for optimizing CPU performance are: </a:t>
            </a:r>
          </a:p>
          <a:p>
            <a:pPr marL="228600" indent="-228600">
              <a:buAutoNum type="arabicPeriod"/>
            </a:pPr>
            <a:r>
              <a:rPr lang="en-US" dirty="0"/>
              <a:t>Performance Governor: Always runs the processor at its maximum frequency to deliver the highest performance, disregarding energy savings. </a:t>
            </a:r>
          </a:p>
          <a:p>
            <a:pPr marL="228600" indent="-228600">
              <a:buAutoNum type="arabicPeriod"/>
            </a:pPr>
            <a:r>
              <a:rPr lang="en-US" dirty="0" err="1"/>
              <a:t>Powersave</a:t>
            </a:r>
            <a:r>
              <a:rPr lang="en-US" dirty="0"/>
              <a:t> Governor: Operates the processor at the minimum frequency to prioritize energy efficiency over performance . </a:t>
            </a:r>
          </a:p>
          <a:p>
            <a:pPr marL="228600" indent="-228600">
              <a:buAutoNum type="arabicPeriod"/>
            </a:pPr>
            <a:r>
              <a:rPr lang="en-US" dirty="0" err="1"/>
              <a:t>Ondemand</a:t>
            </a:r>
            <a:r>
              <a:rPr lang="en-US" dirty="0"/>
              <a:t> Governor: Scales the CPU frequency dynamically according to current usage. It boosts the frequency to the maximum when the system is busy and reduces it when the load is light [9]. </a:t>
            </a:r>
          </a:p>
          <a:p>
            <a:pPr marL="228600" indent="-228600">
              <a:buAutoNum type="arabicPeriod"/>
            </a:pPr>
            <a:r>
              <a:rPr lang="en-US" dirty="0"/>
              <a:t>Conservative Governor: Similar to demand but more gradual in changing frequencies. It slowly ramps up the CPU frequency to avoid rapid spikes in power usage [8]. </a:t>
            </a:r>
          </a:p>
          <a:p>
            <a:pPr marL="228600" indent="-228600">
              <a:buAutoNum type="arabicPeriod"/>
            </a:pPr>
            <a:r>
              <a:rPr lang="en-US" dirty="0" err="1"/>
              <a:t>Schedutil</a:t>
            </a:r>
            <a:r>
              <a:rPr lang="en-US" dirty="0"/>
              <a:t> Governor: Dynamically adjusts CPU frequency based on real-time CPU load information from the scheduler, balancing performance and power efficiency. Can make both reactive and proactive adjustments [67]. Common DVFS governor policies for optimizing GPU performance (for NVIDIA GPUs) are: </a:t>
            </a:r>
          </a:p>
          <a:p>
            <a:pPr marL="228600" indent="-228600">
              <a:buAutoNum type="arabicPeriod"/>
            </a:pPr>
            <a:r>
              <a:rPr lang="en-US" dirty="0" err="1"/>
              <a:t>nvhost_podgov</a:t>
            </a:r>
            <a:r>
              <a:rPr lang="en-US" dirty="0"/>
              <a:t>: DVFS governor native to NVIDIA’s Tegra processors dynamically adjusts the GPU’s voltage and frequency based on workload and thermal conditions, optimizing for power efficiency and performance while preventing overheating [2, 15]. </a:t>
            </a:r>
          </a:p>
          <a:p>
            <a:pPr marL="228600" indent="-228600">
              <a:buAutoNum type="arabicPeriod"/>
            </a:pPr>
            <a:r>
              <a:rPr lang="en-US" dirty="0"/>
              <a:t>2. </a:t>
            </a:r>
            <a:r>
              <a:rPr lang="en-US" dirty="0" err="1"/>
              <a:t>wmark_active</a:t>
            </a:r>
            <a:r>
              <a:rPr lang="en-US" dirty="0"/>
              <a:t> DVFS governor is designed to adjust the voltage and frequency of a processor based on active workload thresholds, specifically watermarks (high and low marks). It increases the frequency when the workload exceeds a high watermark, indicating a high demand for processing power, and reduces the frequency when the workload falls below a low watermark, signifying lower processing demands [54]. We encounter ‘</a:t>
            </a:r>
            <a:r>
              <a:rPr lang="en-US" dirty="0" err="1"/>
              <a:t>Ondemand</a:t>
            </a:r>
            <a:r>
              <a:rPr lang="en-US" dirty="0"/>
              <a:t>’ and ‘Conservative’ governor policies for GPUs as well. </a:t>
            </a:r>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Introduce DVFS here (remove governor names)</a:t>
            </a:r>
          </a:p>
          <a:p>
            <a:endParaRPr lang="en-US" dirty="0">
              <a:ea typeface="Calibri"/>
              <a:cs typeface="Calibri"/>
            </a:endParaRPr>
          </a:p>
          <a:p>
            <a:r>
              <a:rPr lang="en-US" dirty="0">
                <a:ea typeface="Calibri"/>
                <a:cs typeface="Calibri"/>
              </a:rPr>
              <a:t>Changelogs:</a:t>
            </a:r>
            <a:br>
              <a:rPr lang="en-US" dirty="0">
                <a:ea typeface="Calibri"/>
                <a:cs typeface="Calibri"/>
              </a:rPr>
            </a:br>
            <a:r>
              <a:rPr lang="en-US" dirty="0">
                <a:ea typeface="Calibri"/>
                <a:cs typeface="Calibri"/>
              </a:rPr>
              <a:t>Added DVFS description here</a:t>
            </a:r>
            <a:br>
              <a:rPr lang="en-US" dirty="0">
                <a:ea typeface="Calibri"/>
                <a:cs typeface="Calibri"/>
              </a:rPr>
            </a:br>
            <a:r>
              <a:rPr lang="en-US" dirty="0">
                <a:ea typeface="Calibri"/>
                <a:cs typeface="Calibri"/>
              </a:rPr>
              <a:t>Removed governor names</a:t>
            </a:r>
          </a:p>
        </p:txBody>
      </p:sp>
      <p:sp>
        <p:nvSpPr>
          <p:cNvPr id="4" name="Slide Number Placeholder 3"/>
          <p:cNvSpPr>
            <a:spLocks noGrp="1"/>
          </p:cNvSpPr>
          <p:nvPr>
            <p:ph type="sldNum" sz="quarter" idx="5"/>
          </p:nvPr>
        </p:nvSpPr>
        <p:spPr/>
        <p:txBody>
          <a:bodyPr/>
          <a:lstStyle/>
          <a:p>
            <a:fld id="{9B489FDD-759D-4EC7-922B-107682C7A653}" type="slidenum">
              <a:rPr lang="en-US" smtClean="0"/>
              <a:t>17</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274268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 Moving on to literature survey</a:t>
            </a:r>
          </a:p>
          <a:p>
            <a:r>
              <a:rPr lang="en-US" b="0" i="0" dirty="0">
                <a:solidFill>
                  <a:srgbClr val="374151"/>
                </a:solidFill>
                <a:effectLst/>
                <a:latin typeface="Söhne"/>
              </a:rPr>
              <a:t>The literature review is organized into three main categories focused on the energy efficiency of DNN inference operations on edge devices. This is also the category our RPE belongs to. We also discuss works studying energy-efficient practices for DNN training on both servers and edge. Additional related studies on DNN operations and energy, power, and performance optimization in edge computing and servers are covered in the main report.</a:t>
            </a:r>
            <a:endParaRPr lang="en-US" dirty="0">
              <a:ea typeface="Calibri"/>
              <a:cs typeface="Calibri"/>
            </a:endParaRPr>
          </a:p>
          <a:p>
            <a:endParaRPr lang="en-US" dirty="0">
              <a:ea typeface="Calibri"/>
              <a:cs typeface="Calibri"/>
            </a:endParaRPr>
          </a:p>
          <a:p>
            <a:r>
              <a:rPr lang="en-US" dirty="0">
                <a:ea typeface="Calibri"/>
                <a:cs typeface="Calibri"/>
              </a:rPr>
              <a:t>Changelogs:</a:t>
            </a:r>
          </a:p>
          <a:p>
            <a:r>
              <a:rPr lang="en-US" dirty="0">
                <a:ea typeface="Calibri"/>
                <a:cs typeface="Calibri"/>
              </a:rPr>
              <a:t>Added an additional slide on types of prior works being discussed in the presentation</a:t>
            </a:r>
          </a:p>
        </p:txBody>
      </p:sp>
      <p:sp>
        <p:nvSpPr>
          <p:cNvPr id="4" name="Slide Number Placeholder 3"/>
          <p:cNvSpPr>
            <a:spLocks noGrp="1"/>
          </p:cNvSpPr>
          <p:nvPr>
            <p:ph type="sldNum" sz="quarter" idx="5"/>
          </p:nvPr>
        </p:nvSpPr>
        <p:spPr/>
        <p:txBody>
          <a:bodyPr/>
          <a:lstStyle/>
          <a:p>
            <a:fld id="{9B489FDD-759D-4EC7-922B-107682C7A653}" type="slidenum">
              <a:rPr lang="en-US" smtClean="0"/>
              <a:t>18</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17200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For our first category </a:t>
            </a:r>
            <a:r>
              <a:rPr lang="en-US" sz="1200" dirty="0"/>
              <a:t>Prior Work on </a:t>
            </a:r>
            <a:r>
              <a:rPr lang="en-US" sz="1200" u="sng" dirty="0"/>
              <a:t>Energy Consumption</a:t>
            </a:r>
            <a:r>
              <a:rPr lang="en-US" sz="1200" dirty="0"/>
              <a:t> for </a:t>
            </a:r>
            <a:r>
              <a:rPr lang="en-US" sz="1200" u="sng" dirty="0"/>
              <a:t>DNN Inference</a:t>
            </a:r>
            <a:r>
              <a:rPr lang="en-US" sz="1200" dirty="0"/>
              <a:t> on edge </a:t>
            </a:r>
            <a:r>
              <a:rPr lang="en-US" sz="1200" b="0" i="0" dirty="0">
                <a:solidFill>
                  <a:srgbClr val="374151"/>
                </a:solidFill>
                <a:effectLst/>
                <a:latin typeface="Söhne"/>
              </a:rPr>
              <a:t>t</a:t>
            </a:r>
            <a:r>
              <a:rPr lang="en-US" b="0" i="0" dirty="0">
                <a:solidFill>
                  <a:srgbClr val="374151"/>
                </a:solidFill>
                <a:effectLst/>
                <a:latin typeface="Söhne"/>
              </a:rPr>
              <a:t>his slide presents summaries from three studies: Holly et al. (IGSC 2020) highlights energy efficiency improvements in MobileNet-V2 by adjusting CPU/GPU frequencies. </a:t>
            </a:r>
            <a:r>
              <a:rPr lang="en-US" b="0" i="0" dirty="0" err="1">
                <a:solidFill>
                  <a:srgbClr val="374151"/>
                </a:solidFill>
                <a:effectLst/>
                <a:latin typeface="Söhne"/>
              </a:rPr>
              <a:t>Boroumand</a:t>
            </a:r>
            <a:r>
              <a:rPr lang="en-US" b="0" i="0" dirty="0">
                <a:solidFill>
                  <a:srgbClr val="374151"/>
                </a:solidFill>
                <a:effectLst/>
                <a:latin typeface="Söhne"/>
              </a:rPr>
              <a:t> et al. (PACT 2021) benchmark DNN inference on Google TPUs, focusing on CNN models. </a:t>
            </a:r>
            <a:r>
              <a:rPr lang="en-US" b="0" i="0" dirty="0" err="1">
                <a:solidFill>
                  <a:srgbClr val="374151"/>
                </a:solidFill>
                <a:effectLst/>
                <a:latin typeface="Söhne"/>
              </a:rPr>
              <a:t>Molom-Ochir</a:t>
            </a:r>
            <a:r>
              <a:rPr lang="en-US" b="0" i="0" dirty="0">
                <a:solidFill>
                  <a:srgbClr val="374151"/>
                </a:solidFill>
                <a:effectLst/>
                <a:latin typeface="Söhne"/>
              </a:rPr>
              <a:t> et al. (URTC 2021) compare energy and throughput across multiple embedded and workstation GPUs for DNN inference.</a:t>
            </a:r>
          </a:p>
          <a:p>
            <a:r>
              <a:rPr lang="en-US" b="0" i="0" dirty="0">
                <a:solidFill>
                  <a:srgbClr val="374151"/>
                </a:solidFill>
                <a:effectLst/>
                <a:latin typeface="Söhne"/>
                <a:ea typeface="Calibri"/>
                <a:cs typeface="Calibri"/>
              </a:rPr>
              <a:t>While Holly et al is closest to our work, we extend the results of the paper to include 6 DNN workloads on 3 edge devices and also study workload parameters such as batch size and mode initialization.</a:t>
            </a:r>
          </a:p>
          <a:p>
            <a:r>
              <a:rPr lang="en-US" b="0" i="0" dirty="0">
                <a:solidFill>
                  <a:srgbClr val="374151"/>
                </a:solidFill>
                <a:effectLst/>
                <a:latin typeface="Söhne"/>
                <a:ea typeface="Calibri"/>
                <a:cs typeface="Calibri"/>
              </a:rPr>
              <a:t>The next 2 two works use DVFS for frequency scaling without individually examining the impact of hardware and workload parameters.</a:t>
            </a:r>
            <a:endParaRPr lang="en-US" dirty="0">
              <a:ea typeface="Calibri"/>
              <a:cs typeface="Calibri"/>
            </a:endParaRPr>
          </a:p>
          <a:p>
            <a:endParaRPr lang="en-US" dirty="0">
              <a:ea typeface="Calibri"/>
              <a:cs typeface="Calibri"/>
            </a:endParaRPr>
          </a:p>
          <a:p>
            <a:r>
              <a:rPr lang="en-US" dirty="0">
                <a:ea typeface="Calibri"/>
                <a:cs typeface="Calibri"/>
              </a:rPr>
              <a:t>Comment:</a:t>
            </a:r>
          </a:p>
          <a:p>
            <a:r>
              <a:rPr lang="en-US" dirty="0">
                <a:ea typeface="Calibri"/>
                <a:cs typeface="Calibri"/>
              </a:rPr>
              <a:t>May be good to first have a simple slide titled Prior Work which just contains the categories of prior works you will discuss or that exist in general: edge/server; training/inference; energy/performance. Then you can highlight where your RPE belongs and which categories you will discuss in this ppt and which you won't (but are in report).</a:t>
            </a:r>
          </a:p>
          <a:p>
            <a:endParaRPr lang="en-US" dirty="0">
              <a:ea typeface="Calibri"/>
              <a:cs typeface="Calibri"/>
            </a:endParaRPr>
          </a:p>
          <a:p>
            <a:r>
              <a:rPr lang="en-US" dirty="0">
                <a:ea typeface="Calibri"/>
                <a:cs typeface="Calibri"/>
              </a:rPr>
              <a:t>Changelogs:</a:t>
            </a:r>
            <a:br>
              <a:rPr lang="en-US" dirty="0">
                <a:ea typeface="Calibri"/>
                <a:cs typeface="Calibri"/>
              </a:rPr>
            </a:br>
            <a:r>
              <a:rPr lang="en-US" dirty="0">
                <a:ea typeface="Calibri"/>
                <a:cs typeface="Calibri"/>
              </a:rPr>
              <a:t>Tried to reduce text as much as possible</a:t>
            </a:r>
          </a:p>
          <a:p>
            <a:r>
              <a:rPr lang="en-US" dirty="0">
                <a:ea typeface="Calibri"/>
                <a:cs typeface="Calibri"/>
              </a:rPr>
              <a:t>Highlighted the main contributions of the paper</a:t>
            </a:r>
          </a:p>
          <a:p>
            <a:r>
              <a:rPr lang="en-US" dirty="0">
                <a:ea typeface="Calibri"/>
                <a:cs typeface="Calibri"/>
              </a:rPr>
              <a:t>Highlighted the main category of the study in header</a:t>
            </a:r>
          </a:p>
          <a:p>
            <a:r>
              <a:rPr lang="en-US" dirty="0">
                <a:ea typeface="Calibri"/>
                <a:cs typeface="Calibri"/>
              </a:rPr>
              <a:t>Added conference names and framework name wherever applicable</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19</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657610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Since its advent, power demand of GPUs has risen by 350% as represent a recent study. As shown by the timeline plot, the GPU architectures progressed, power consumption for Nvidia GPUs has risen by 350% for the latest </a:t>
            </a:r>
            <a:r>
              <a:rPr lang="en-US" dirty="0" err="1">
                <a:ea typeface="Calibri"/>
                <a:cs typeface="Calibri"/>
              </a:rPr>
              <a:t>ada</a:t>
            </a:r>
            <a:r>
              <a:rPr lang="en-US" dirty="0">
                <a:ea typeface="Calibri"/>
                <a:cs typeface="Calibri"/>
              </a:rPr>
              <a:t> </a:t>
            </a:r>
            <a:r>
              <a:rPr lang="en-US" dirty="0" err="1">
                <a:ea typeface="Calibri"/>
                <a:cs typeface="Calibri"/>
              </a:rPr>
              <a:t>lovelace</a:t>
            </a:r>
            <a:r>
              <a:rPr lang="en-US" dirty="0">
                <a:ea typeface="Calibri"/>
                <a:cs typeface="Calibri"/>
              </a:rPr>
              <a:t> architecture class GPUs, which represents an exponential growth.  Projected power consumption for NVIDIA’s latest model H100, GPUs is as high as 600 W.</a:t>
            </a:r>
          </a:p>
          <a:p>
            <a:endParaRPr lang="en-US" dirty="0">
              <a:ea typeface="Calibri"/>
              <a:cs typeface="Calibri"/>
            </a:endParaRPr>
          </a:p>
          <a:p>
            <a:r>
              <a:rPr lang="en-US" dirty="0">
                <a:ea typeface="Calibri"/>
                <a:cs typeface="Calibri"/>
              </a:rPr>
              <a:t>Comments:</a:t>
            </a:r>
          </a:p>
          <a:p>
            <a:r>
              <a:rPr lang="en-US" dirty="0">
                <a:ea typeface="Calibri"/>
                <a:cs typeface="Calibri"/>
              </a:rPr>
              <a:t>Increase text size. Please see Deb's first few slides. First few slides should have few bullets with large text, and very easy on the eyes. This slides has too much info.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Add axis labels to the plot</a:t>
            </a:r>
          </a:p>
          <a:p>
            <a:endParaRPr lang="en-US" dirty="0">
              <a:ea typeface="Calibri"/>
              <a:cs typeface="Calibri"/>
            </a:endParaRPr>
          </a:p>
          <a:p>
            <a:r>
              <a:rPr lang="en-US" dirty="0">
                <a:ea typeface="Calibri"/>
                <a:cs typeface="Calibri"/>
              </a:rPr>
              <a:t>Changelogs:</a:t>
            </a:r>
          </a:p>
          <a:p>
            <a:r>
              <a:rPr lang="en-US" dirty="0">
                <a:ea typeface="Calibri"/>
                <a:cs typeface="Calibri"/>
              </a:rPr>
              <a:t>Added Source</a:t>
            </a:r>
            <a:br>
              <a:rPr lang="en-US" dirty="0">
                <a:ea typeface="Calibri"/>
                <a:cs typeface="Calibri"/>
              </a:rPr>
            </a:br>
            <a:r>
              <a:rPr lang="en-US" dirty="0">
                <a:ea typeface="Calibri"/>
                <a:cs typeface="Calibri"/>
              </a:rPr>
              <a:t>Increased Font Size</a:t>
            </a:r>
          </a:p>
          <a:p>
            <a:r>
              <a:rPr lang="en-US" dirty="0">
                <a:ea typeface="Calibri"/>
                <a:cs typeface="Calibri"/>
              </a:rPr>
              <a:t>Removed 2 bullet points</a:t>
            </a: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2</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68581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Jedi and </a:t>
            </a:r>
            <a:r>
              <a:rPr lang="en-US" dirty="0" err="1">
                <a:ea typeface="Calibri"/>
                <a:cs typeface="Calibri"/>
              </a:rPr>
              <a:t>Ghasemi</a:t>
            </a:r>
            <a:r>
              <a:rPr lang="en-US" dirty="0">
                <a:ea typeface="Calibri"/>
                <a:cs typeface="Calibri"/>
              </a:rPr>
              <a:t> et. Al. investigate orthogonal mathematical optimization frameworks for energy efficient edge deployment by studying </a:t>
            </a:r>
            <a:r>
              <a:rPr lang="en-US" sz="1200" b="0" dirty="0">
                <a:solidFill>
                  <a:schemeClr val="accent6">
                    <a:lumMod val="75000"/>
                  </a:schemeClr>
                </a:solidFill>
                <a:latin typeface="Arial"/>
              </a:rPr>
              <a:t>energy-efficient model scheduling and placement, and server-edge inference offloading. Hanafy et al </a:t>
            </a:r>
            <a:r>
              <a:rPr lang="en-US" sz="1200" b="0" dirty="0" err="1">
                <a:solidFill>
                  <a:schemeClr val="accent6">
                    <a:lumMod val="75000"/>
                  </a:schemeClr>
                </a:solidFill>
                <a:latin typeface="Arial"/>
              </a:rPr>
              <a:t>analyse</a:t>
            </a:r>
            <a:r>
              <a:rPr lang="en-US" sz="1200" b="0" dirty="0">
                <a:solidFill>
                  <a:schemeClr val="accent6">
                    <a:lumMod val="75000"/>
                  </a:schemeClr>
                </a:solidFill>
                <a:latin typeface="Arial"/>
              </a:rPr>
              <a:t> energy profiles of multiple DNN models on Nanos. However the models are primarily CNNs and only impact of GPU frequency is studied.</a:t>
            </a:r>
            <a:endParaRPr lang="en-US" b="0"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May be good to first have a simple slide titled Prior Work which just contains the categories of prior works you will discuss or that exist in general: edge/server; training/inference; energy/performance. Then you can highlight where your RPE belongs and which categories you will discuss in this ppt and which you won't (but are in report).</a:t>
            </a:r>
          </a:p>
          <a:p>
            <a:endParaRPr lang="en-US" dirty="0">
              <a:ea typeface="Calibri"/>
              <a:cs typeface="Calibri"/>
            </a:endParaRPr>
          </a:p>
          <a:p>
            <a:r>
              <a:rPr lang="en-US" dirty="0">
                <a:ea typeface="Calibri"/>
                <a:cs typeface="Calibri"/>
              </a:rPr>
              <a:t>Changelogs:</a:t>
            </a:r>
            <a:br>
              <a:rPr lang="en-US" dirty="0">
                <a:ea typeface="Calibri"/>
                <a:cs typeface="Calibri"/>
              </a:rPr>
            </a:br>
            <a:r>
              <a:rPr lang="en-US" dirty="0">
                <a:ea typeface="Calibri"/>
                <a:cs typeface="Calibri"/>
              </a:rPr>
              <a:t>Tried to reduce text as much as possible</a:t>
            </a:r>
          </a:p>
          <a:p>
            <a:r>
              <a:rPr lang="en-US" dirty="0">
                <a:ea typeface="Calibri"/>
                <a:cs typeface="Calibri"/>
              </a:rPr>
              <a:t>Highlighted the main contributions of the paper</a:t>
            </a:r>
          </a:p>
          <a:p>
            <a:r>
              <a:rPr lang="en-US" dirty="0">
                <a:ea typeface="Calibri"/>
                <a:cs typeface="Calibri"/>
              </a:rPr>
              <a:t>Highlighted the main category of the study in header</a:t>
            </a:r>
          </a:p>
          <a:p>
            <a:r>
              <a:rPr lang="en-US" dirty="0">
                <a:ea typeface="Calibri"/>
                <a:cs typeface="Calibri"/>
              </a:rPr>
              <a:t>Added conference names and framework name wherever applicable</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20</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722078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Summarizing all the prior works investigating energy efficient DNN inference deployments on edge (click)</a:t>
            </a:r>
          </a:p>
        </p:txBody>
      </p:sp>
      <p:sp>
        <p:nvSpPr>
          <p:cNvPr id="4" name="Slide Number Placeholder 3"/>
          <p:cNvSpPr>
            <a:spLocks noGrp="1"/>
          </p:cNvSpPr>
          <p:nvPr>
            <p:ph type="sldNum" sz="quarter" idx="5"/>
          </p:nvPr>
        </p:nvSpPr>
        <p:spPr/>
        <p:txBody>
          <a:bodyPr/>
          <a:lstStyle/>
          <a:p>
            <a:fld id="{9B489FDD-759D-4EC7-922B-107682C7A653}" type="slidenum">
              <a:rPr lang="en-US" smtClean="0"/>
              <a:t>21</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344183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Our work tries to fill the gap in the literature for finding energy-efficient DNN inference workload deployments on edge, by performing a full-sweep of CPU-GPU frequency range for 6 DNN models spread across 3 </a:t>
            </a:r>
            <a:r>
              <a:rPr lang="en-US" dirty="0" err="1">
                <a:ea typeface="Calibri"/>
                <a:cs typeface="Calibri"/>
              </a:rPr>
              <a:t>usecases</a:t>
            </a:r>
            <a:r>
              <a:rPr lang="en-US" dirty="0">
                <a:ea typeface="Calibri"/>
                <a:cs typeface="Calibri"/>
              </a:rPr>
              <a:t> across 3 edge devices. We also consider the joint impact of workload parameters such as batch size on energy measurements which us notably missing from the literature, to the best of our knowledge.</a:t>
            </a:r>
          </a:p>
        </p:txBody>
      </p:sp>
      <p:sp>
        <p:nvSpPr>
          <p:cNvPr id="4" name="Slide Number Placeholder 3"/>
          <p:cNvSpPr>
            <a:spLocks noGrp="1"/>
          </p:cNvSpPr>
          <p:nvPr>
            <p:ph type="sldNum" sz="quarter" idx="5"/>
          </p:nvPr>
        </p:nvSpPr>
        <p:spPr/>
        <p:txBody>
          <a:bodyPr/>
          <a:lstStyle/>
          <a:p>
            <a:fld id="{9B489FDD-759D-4EC7-922B-107682C7A653}" type="slidenum">
              <a:rPr lang="en-US" smtClean="0"/>
              <a:t>22</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1677200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Moving to works studying energy consumption for DNN training: </a:t>
            </a:r>
            <a:r>
              <a:rPr lang="en-US" b="0" i="0" dirty="0">
                <a:solidFill>
                  <a:srgbClr val="374151"/>
                </a:solidFill>
                <a:effectLst/>
                <a:latin typeface="Söhne"/>
              </a:rPr>
              <a:t>Zeus (NSDI 2023) explores energy-efficient DNN training by adjusting GPU frequency and batch size. However the work focuses on server-grade GPUs and DNN training. </a:t>
            </a:r>
            <a:r>
              <a:rPr lang="en-US" b="0" i="0" dirty="0" err="1">
                <a:solidFill>
                  <a:srgbClr val="374151"/>
                </a:solidFill>
                <a:effectLst/>
                <a:latin typeface="Söhne"/>
              </a:rPr>
              <a:t>Prashanthi</a:t>
            </a:r>
            <a:r>
              <a:rPr lang="en-US" b="0" i="0" dirty="0">
                <a:solidFill>
                  <a:srgbClr val="374151"/>
                </a:solidFill>
                <a:effectLst/>
                <a:latin typeface="Söhne"/>
              </a:rPr>
              <a:t> et al. (POMACS 2022) study DL training on NVIDIA Jetson devices, examining how the tuning of CPU cores, storage media, and power modes can affect training time, energy consumption, and performance. These studies contribute to understanding and improving the energy efficiency of DNN training on both server and edge devices.</a:t>
            </a:r>
            <a:endParaRPr lang="en-US" dirty="0">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Mention system names/framework names</a:t>
            </a:r>
          </a:p>
          <a:p>
            <a:endParaRPr lang="en-US" dirty="0">
              <a:ea typeface="Calibri"/>
              <a:cs typeface="Calibri"/>
            </a:endParaRPr>
          </a:p>
          <a:p>
            <a:r>
              <a:rPr lang="en-US" dirty="0">
                <a:ea typeface="Calibri"/>
                <a:cs typeface="Calibri"/>
              </a:rPr>
              <a:t>Notes:</a:t>
            </a:r>
          </a:p>
          <a:p>
            <a:r>
              <a:rPr lang="en-US" dirty="0">
                <a:ea typeface="Calibri"/>
                <a:cs typeface="Calibri"/>
              </a:rPr>
              <a:t>Mention other works include system optimization</a:t>
            </a:r>
          </a:p>
        </p:txBody>
      </p:sp>
      <p:sp>
        <p:nvSpPr>
          <p:cNvPr id="4" name="Slide Number Placeholder 3"/>
          <p:cNvSpPr>
            <a:spLocks noGrp="1"/>
          </p:cNvSpPr>
          <p:nvPr>
            <p:ph type="sldNum" sz="quarter" idx="5"/>
          </p:nvPr>
        </p:nvSpPr>
        <p:spPr/>
        <p:txBody>
          <a:bodyPr/>
          <a:lstStyle/>
          <a:p>
            <a:fld id="{9B489FDD-759D-4EC7-922B-107682C7A653}" type="slidenum">
              <a:rPr lang="en-US" smtClean="0"/>
              <a:t>23</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07898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74151"/>
                </a:solidFill>
                <a:effectLst/>
                <a:latin typeface="Söhne"/>
              </a:rPr>
              <a:t>However, distinguishing between DNN training and inference is essential due to their differing energy demands and optimization strategies. Training is computationally intensive, involving large datasets and backpropagation, where memory bandwidth, network delays, and the ability to parallelize tasks are critical factors. In contrast, inference is less computationally demanding but requires high efficiency and low latency, particularly for real-time applications or edge computing environments. Hence a key takeaway is </a:t>
            </a:r>
            <a:r>
              <a:rPr lang="en-US" sz="1200" b="0" i="1" u="none" strike="noStrike" cap="none" dirty="0">
                <a:solidFill>
                  <a:schemeClr val="dk1"/>
                </a:solidFill>
                <a:effectLst/>
                <a:latin typeface="+mn-lt"/>
                <a:ea typeface="+mn-ea"/>
                <a:cs typeface="+mn-cs"/>
                <a:sym typeface="Arial"/>
              </a:rPr>
              <a:t>Energy optimization strategies for deep learning training cannot be directly transferred to deep learning inference due to their fundamental differences</a:t>
            </a:r>
            <a:endParaRPr lang="en-US" b="0" i="1"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24</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1187557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That was a brief overview of relevant prior works as well as the position of our research in the literature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25</a:t>
            </a:fld>
            <a:endParaRPr lang="en-US"/>
          </a:p>
        </p:txBody>
      </p:sp>
    </p:spTree>
    <p:extLst>
      <p:ext uri="{BB962C8B-B14F-4D97-AF65-F5344CB8AC3E}">
        <p14:creationId xmlns:p14="http://schemas.microsoft.com/office/powerpoint/2010/main" val="42097354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Now we move on to experimental setup where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26</a:t>
            </a:fld>
            <a:endParaRPr lang="en-US"/>
          </a:p>
        </p:txBody>
      </p:sp>
    </p:spTree>
    <p:extLst>
      <p:ext uri="{BB962C8B-B14F-4D97-AF65-F5344CB8AC3E}">
        <p14:creationId xmlns:p14="http://schemas.microsoft.com/office/powerpoint/2010/main" val="34066917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Primarily discuss, our energy profiling framework, the workloads that we profile and the hardware knobs that we optimize as a part of our work </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27</a:t>
            </a:fld>
            <a:endParaRPr lang="en-US"/>
          </a:p>
        </p:txBody>
      </p:sp>
    </p:spTree>
    <p:extLst>
      <p:ext uri="{BB962C8B-B14F-4D97-AF65-F5344CB8AC3E}">
        <p14:creationId xmlns:p14="http://schemas.microsoft.com/office/powerpoint/2010/main" val="3329611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The slide details our framework for energy profiling. Our power readings are taken at 100ms intervals to ensure that the profiling overhead consumes less than 0.5% of the total board energy. For finer granularity, we build our profiler instead of using existing tools like </a:t>
            </a:r>
            <a:r>
              <a:rPr lang="en-US" b="0" i="0" dirty="0" err="1">
                <a:solidFill>
                  <a:srgbClr val="374151"/>
                </a:solidFill>
                <a:effectLst/>
                <a:latin typeface="Söhne"/>
              </a:rPr>
              <a:t>tegrastats</a:t>
            </a:r>
            <a:r>
              <a:rPr lang="en-US" b="0" i="0" dirty="0">
                <a:solidFill>
                  <a:srgbClr val="374151"/>
                </a:solidFill>
                <a:effectLst/>
                <a:latin typeface="Söhne"/>
              </a:rPr>
              <a:t>. The I2C interface is polled in a dedicated thread, and CPU/GPU frequencies are statically set through the same I2C interface. </a:t>
            </a:r>
            <a:r>
              <a:rPr lang="en-US" b="0" i="0" dirty="0" err="1">
                <a:solidFill>
                  <a:srgbClr val="374151"/>
                </a:solidFill>
                <a:effectLst/>
                <a:latin typeface="Söhne"/>
              </a:rPr>
              <a:t>PyTorch</a:t>
            </a:r>
            <a:r>
              <a:rPr lang="en-US" b="0" i="0" dirty="0">
                <a:solidFill>
                  <a:srgbClr val="374151"/>
                </a:solidFill>
                <a:effectLst/>
                <a:latin typeface="Söhne"/>
              </a:rPr>
              <a:t> is employed for all workloads, with the exception of YOLOv4, which uses OpenCV. A fixed workload of 3200 inference inputs is processed for each run, and the runs are repeated 10 times to ensure less than 5% variance between energy values. A full-sweep across all supported CPU and GPU frequencies is conducted to assess workload performance.</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28</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9723580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Our workloads are divided across three </a:t>
            </a:r>
            <a:r>
              <a:rPr lang="en-US" dirty="0" err="1">
                <a:ea typeface="Calibri"/>
                <a:cs typeface="Calibri"/>
              </a:rPr>
              <a:t>usecases</a:t>
            </a:r>
            <a:r>
              <a:rPr lang="en-US" dirty="0">
                <a:ea typeface="Calibri"/>
                <a:cs typeface="Calibri"/>
              </a:rPr>
              <a:t> – Image Classification, Object Detection and Natural Language Classification. We evaluate all the workloads for 4 batch sizes 8,16,32 and 64. Xavier and </a:t>
            </a:r>
            <a:r>
              <a:rPr lang="en-US" dirty="0" err="1">
                <a:ea typeface="Calibri"/>
                <a:cs typeface="Calibri"/>
              </a:rPr>
              <a:t>Orins</a:t>
            </a:r>
            <a:r>
              <a:rPr lang="en-US" dirty="0">
                <a:ea typeface="Calibri"/>
                <a:cs typeface="Calibri"/>
              </a:rPr>
              <a:t> support higher batch sizes than 64 but nanos do not. Hence for the sake of parity we restrict batch size to 64.  (click)</a:t>
            </a:r>
          </a:p>
          <a:p>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Fix the task column</a:t>
            </a:r>
          </a:p>
          <a:p>
            <a:r>
              <a:rPr lang="en-US" dirty="0">
                <a:ea typeface="Calibri"/>
                <a:cs typeface="Calibri"/>
              </a:rPr>
              <a:t>Again, try to keep the location of slide titles consistent across slides if possible</a:t>
            </a:r>
            <a:br>
              <a:rPr lang="en-US" dirty="0">
                <a:ea typeface="Calibri"/>
                <a:cs typeface="Calibri"/>
              </a:rPr>
            </a:br>
            <a:br>
              <a:rPr lang="en-US" dirty="0">
                <a:ea typeface="Calibri"/>
                <a:cs typeface="Calibri"/>
              </a:rPr>
            </a:br>
            <a:r>
              <a:rPr lang="en-US" dirty="0">
                <a:ea typeface="Calibri"/>
                <a:cs typeface="Calibri"/>
              </a:rPr>
              <a:t>Add a column for category/task of the model</a:t>
            </a:r>
          </a:p>
          <a:p>
            <a:endParaRPr lang="en-US" dirty="0">
              <a:ea typeface="Calibri"/>
              <a:cs typeface="Calibri"/>
            </a:endParaRPr>
          </a:p>
          <a:p>
            <a:r>
              <a:rPr lang="en-US" dirty="0">
                <a:ea typeface="Calibri"/>
                <a:cs typeface="Calibri"/>
              </a:rPr>
              <a:t>Changelogs:</a:t>
            </a:r>
          </a:p>
          <a:p>
            <a:r>
              <a:rPr lang="en-US" dirty="0">
                <a:ea typeface="Calibri"/>
                <a:cs typeface="Calibri"/>
              </a:rPr>
              <a:t>Fixed the task column and centered the columns and table</a:t>
            </a:r>
          </a:p>
          <a:p>
            <a:r>
              <a:rPr lang="en-US" dirty="0">
                <a:ea typeface="Calibri"/>
                <a:cs typeface="Calibri"/>
              </a:rPr>
              <a:t>Remove underlines for model column</a:t>
            </a:r>
          </a:p>
        </p:txBody>
      </p:sp>
      <p:sp>
        <p:nvSpPr>
          <p:cNvPr id="4" name="Slide Number Placeholder 3"/>
          <p:cNvSpPr>
            <a:spLocks noGrp="1"/>
          </p:cNvSpPr>
          <p:nvPr>
            <p:ph type="sldNum" sz="quarter" idx="5"/>
          </p:nvPr>
        </p:nvSpPr>
        <p:spPr/>
        <p:txBody>
          <a:bodyPr/>
          <a:lstStyle/>
          <a:p>
            <a:fld id="{9B489FDD-759D-4EC7-922B-107682C7A653}" type="slidenum">
              <a:rPr lang="en-US" smtClean="0"/>
              <a:t>29</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63557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a:t>
            </a:r>
          </a:p>
          <a:p>
            <a:r>
              <a:rPr lang="en-US" dirty="0">
                <a:cs typeface="Calibri"/>
              </a:rPr>
              <a:t>On another front, the complexity of Deep Neural Network or DNN models are also on the rise. The same study finds that in our quest to find more accurate DNN models, the energy cost of doing a single forward pass has grown considerably. If we refer to the dashed line in timeline plot in the slide, where the points along the dashed line represent the energy consumed for a single inference for the most accurate image classification model for that year, the energy cost of a single inference tested on a V100 GPU for every year since 2012 has risen from 0.1J to 30J. The rapid growth in energy demands for DNN computation necessitates research into understanding optimal deployment of DNN models for energy efficient inference.</a:t>
            </a:r>
          </a:p>
          <a:p>
            <a:endParaRPr lang="en-US" dirty="0">
              <a:cs typeface="Calibri"/>
            </a:endParaRPr>
          </a:p>
          <a:p>
            <a:r>
              <a:rPr lang="en-US" dirty="0">
                <a:cs typeface="Calibri"/>
              </a:rPr>
              <a:t>Comments:</a:t>
            </a:r>
          </a:p>
          <a:p>
            <a:r>
              <a:rPr lang="en-US" dirty="0">
                <a:cs typeface="Calibri"/>
              </a:rPr>
              <a:t>Same thing, too much info.</a:t>
            </a:r>
          </a:p>
          <a:p>
            <a:r>
              <a:rPr lang="en-US" dirty="0">
                <a:cs typeface="Calibri"/>
              </a:rPr>
              <a:t>Don’t cover the dashed lines (try)</a:t>
            </a:r>
          </a:p>
          <a:p>
            <a:r>
              <a:rPr lang="en-US" dirty="0">
                <a:cs typeface="Calibri"/>
              </a:rPr>
              <a:t>Changelog:</a:t>
            </a:r>
            <a:br>
              <a:rPr lang="en-US" dirty="0">
                <a:cs typeface="Calibri"/>
              </a:rPr>
            </a:br>
            <a:r>
              <a:rPr lang="en-US" dirty="0">
                <a:cs typeface="Calibri"/>
              </a:rPr>
              <a:t>Removed 2 bullet points</a:t>
            </a:r>
            <a:br>
              <a:rPr lang="en-US" dirty="0">
                <a:cs typeface="Calibri"/>
              </a:rPr>
            </a:br>
            <a:r>
              <a:rPr lang="en-US" dirty="0">
                <a:cs typeface="Calibri"/>
              </a:rPr>
              <a:t>moved the graph down</a:t>
            </a:r>
            <a:endParaRPr lang="en-US" dirty="0"/>
          </a:p>
        </p:txBody>
      </p:sp>
      <p:sp>
        <p:nvSpPr>
          <p:cNvPr id="4" name="Slide Number Placeholder 3"/>
          <p:cNvSpPr>
            <a:spLocks noGrp="1"/>
          </p:cNvSpPr>
          <p:nvPr>
            <p:ph type="sldNum" sz="quarter" idx="5"/>
          </p:nvPr>
        </p:nvSpPr>
        <p:spPr/>
        <p:txBody>
          <a:bodyPr/>
          <a:lstStyle/>
          <a:p>
            <a:fld id="{9B489FDD-759D-4EC7-922B-107682C7A653}" type="slidenum">
              <a:rPr lang="en-US" smtClean="0"/>
              <a:t>3</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807911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We use </a:t>
            </a:r>
            <a:r>
              <a:rPr lang="en-US" dirty="0" err="1">
                <a:ea typeface="Calibri"/>
                <a:cs typeface="Calibri"/>
              </a:rPr>
              <a:t>Alexnet</a:t>
            </a:r>
            <a:r>
              <a:rPr lang="en-US" dirty="0">
                <a:ea typeface="Calibri"/>
                <a:cs typeface="Calibri"/>
              </a:rPr>
              <a:t>, Resnet-18 and mobilenet-v2 for image classification workloads (click)</a:t>
            </a:r>
          </a:p>
          <a:p>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Fix the task column</a:t>
            </a:r>
          </a:p>
          <a:p>
            <a:r>
              <a:rPr lang="en-US" dirty="0">
                <a:ea typeface="Calibri"/>
                <a:cs typeface="Calibri"/>
              </a:rPr>
              <a:t>Again, try to keep the location of slide titles consistent across slides if possible</a:t>
            </a:r>
            <a:br>
              <a:rPr lang="en-US" dirty="0">
                <a:ea typeface="Calibri"/>
                <a:cs typeface="Calibri"/>
              </a:rPr>
            </a:br>
            <a:br>
              <a:rPr lang="en-US" dirty="0">
                <a:ea typeface="Calibri"/>
                <a:cs typeface="Calibri"/>
              </a:rPr>
            </a:br>
            <a:r>
              <a:rPr lang="en-US" dirty="0">
                <a:ea typeface="Calibri"/>
                <a:cs typeface="Calibri"/>
              </a:rPr>
              <a:t>Add a column for category/task of the model</a:t>
            </a:r>
          </a:p>
          <a:p>
            <a:endParaRPr lang="en-US" dirty="0">
              <a:ea typeface="Calibri"/>
              <a:cs typeface="Calibri"/>
            </a:endParaRPr>
          </a:p>
          <a:p>
            <a:r>
              <a:rPr lang="en-US" dirty="0">
                <a:ea typeface="Calibri"/>
                <a:cs typeface="Calibri"/>
              </a:rPr>
              <a:t>Changelogs:</a:t>
            </a:r>
          </a:p>
          <a:p>
            <a:r>
              <a:rPr lang="en-US" dirty="0">
                <a:ea typeface="Calibri"/>
                <a:cs typeface="Calibri"/>
              </a:rPr>
              <a:t>Fixed the task column and centered the columns and table</a:t>
            </a:r>
          </a:p>
          <a:p>
            <a:r>
              <a:rPr lang="en-US" dirty="0">
                <a:ea typeface="Calibri"/>
                <a:cs typeface="Calibri"/>
              </a:rPr>
              <a:t>Remove underlines for model column</a:t>
            </a:r>
          </a:p>
        </p:txBody>
      </p:sp>
      <p:sp>
        <p:nvSpPr>
          <p:cNvPr id="4" name="Slide Number Placeholder 3"/>
          <p:cNvSpPr>
            <a:spLocks noGrp="1"/>
          </p:cNvSpPr>
          <p:nvPr>
            <p:ph type="sldNum" sz="quarter" idx="5"/>
          </p:nvPr>
        </p:nvSpPr>
        <p:spPr/>
        <p:txBody>
          <a:bodyPr/>
          <a:lstStyle/>
          <a:p>
            <a:fld id="{9B489FDD-759D-4EC7-922B-107682C7A653}" type="slidenum">
              <a:rPr lang="en-US" smtClean="0"/>
              <a:t>30</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957126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We use Yolov4-tiny for object detection (click)</a:t>
            </a:r>
          </a:p>
          <a:p>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Fix the task column</a:t>
            </a:r>
          </a:p>
          <a:p>
            <a:r>
              <a:rPr lang="en-US" dirty="0">
                <a:ea typeface="Calibri"/>
                <a:cs typeface="Calibri"/>
              </a:rPr>
              <a:t>Again, try to keep the location of slide titles consistent across slides if possible</a:t>
            </a:r>
            <a:br>
              <a:rPr lang="en-US" dirty="0">
                <a:ea typeface="Calibri"/>
                <a:cs typeface="Calibri"/>
              </a:rPr>
            </a:br>
            <a:br>
              <a:rPr lang="en-US" dirty="0">
                <a:ea typeface="Calibri"/>
                <a:cs typeface="Calibri"/>
              </a:rPr>
            </a:br>
            <a:r>
              <a:rPr lang="en-US" dirty="0">
                <a:ea typeface="Calibri"/>
                <a:cs typeface="Calibri"/>
              </a:rPr>
              <a:t>Add a column for category/task of the model</a:t>
            </a:r>
          </a:p>
          <a:p>
            <a:endParaRPr lang="en-US" dirty="0">
              <a:ea typeface="Calibri"/>
              <a:cs typeface="Calibri"/>
            </a:endParaRPr>
          </a:p>
          <a:p>
            <a:r>
              <a:rPr lang="en-US" dirty="0">
                <a:ea typeface="Calibri"/>
                <a:cs typeface="Calibri"/>
              </a:rPr>
              <a:t>Changelogs:</a:t>
            </a:r>
          </a:p>
          <a:p>
            <a:r>
              <a:rPr lang="en-US" dirty="0">
                <a:ea typeface="Calibri"/>
                <a:cs typeface="Calibri"/>
              </a:rPr>
              <a:t>Fixed the task column and centered the columns and table</a:t>
            </a:r>
          </a:p>
          <a:p>
            <a:r>
              <a:rPr lang="en-US" dirty="0">
                <a:ea typeface="Calibri"/>
                <a:cs typeface="Calibri"/>
              </a:rPr>
              <a:t>Remove underlines for model column</a:t>
            </a:r>
          </a:p>
        </p:txBody>
      </p:sp>
      <p:sp>
        <p:nvSpPr>
          <p:cNvPr id="4" name="Slide Number Placeholder 3"/>
          <p:cNvSpPr>
            <a:spLocks noGrp="1"/>
          </p:cNvSpPr>
          <p:nvPr>
            <p:ph type="sldNum" sz="quarter" idx="5"/>
          </p:nvPr>
        </p:nvSpPr>
        <p:spPr/>
        <p:txBody>
          <a:bodyPr/>
          <a:lstStyle/>
          <a:p>
            <a:fld id="{9B489FDD-759D-4EC7-922B-107682C7A653}" type="slidenum">
              <a:rPr lang="en-US" smtClean="0"/>
              <a:t>31</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725606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And BERT-tiny and </a:t>
            </a:r>
            <a:r>
              <a:rPr lang="en-US" dirty="0" err="1">
                <a:ea typeface="Calibri"/>
                <a:cs typeface="Calibri"/>
              </a:rPr>
              <a:t>DistilBERT</a:t>
            </a:r>
            <a:r>
              <a:rPr lang="en-US" dirty="0">
                <a:ea typeface="Calibri"/>
                <a:cs typeface="Calibri"/>
              </a:rPr>
              <a:t> for natural language classification (click)</a:t>
            </a:r>
          </a:p>
          <a:p>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Fix the task column</a:t>
            </a:r>
          </a:p>
          <a:p>
            <a:r>
              <a:rPr lang="en-US" dirty="0">
                <a:ea typeface="Calibri"/>
                <a:cs typeface="Calibri"/>
              </a:rPr>
              <a:t>Again, try to keep the location of slide titles consistent across slides if possible</a:t>
            </a:r>
            <a:br>
              <a:rPr lang="en-US" dirty="0">
                <a:ea typeface="Calibri"/>
                <a:cs typeface="Calibri"/>
              </a:rPr>
            </a:br>
            <a:br>
              <a:rPr lang="en-US" dirty="0">
                <a:ea typeface="Calibri"/>
                <a:cs typeface="Calibri"/>
              </a:rPr>
            </a:br>
            <a:r>
              <a:rPr lang="en-US" dirty="0">
                <a:ea typeface="Calibri"/>
                <a:cs typeface="Calibri"/>
              </a:rPr>
              <a:t>Add a column for category/task of the model</a:t>
            </a:r>
          </a:p>
          <a:p>
            <a:endParaRPr lang="en-US" dirty="0">
              <a:ea typeface="Calibri"/>
              <a:cs typeface="Calibri"/>
            </a:endParaRPr>
          </a:p>
          <a:p>
            <a:r>
              <a:rPr lang="en-US" dirty="0">
                <a:ea typeface="Calibri"/>
                <a:cs typeface="Calibri"/>
              </a:rPr>
              <a:t>Changelogs:</a:t>
            </a:r>
          </a:p>
          <a:p>
            <a:r>
              <a:rPr lang="en-US" dirty="0">
                <a:ea typeface="Calibri"/>
                <a:cs typeface="Calibri"/>
              </a:rPr>
              <a:t>Fixed the task column and centered the columns and table</a:t>
            </a:r>
          </a:p>
          <a:p>
            <a:r>
              <a:rPr lang="en-US" dirty="0">
                <a:ea typeface="Calibri"/>
                <a:cs typeface="Calibri"/>
              </a:rPr>
              <a:t>Remove underlines for model column</a:t>
            </a:r>
          </a:p>
        </p:txBody>
      </p:sp>
      <p:sp>
        <p:nvSpPr>
          <p:cNvPr id="4" name="Slide Number Placeholder 3"/>
          <p:cNvSpPr>
            <a:spLocks noGrp="1"/>
          </p:cNvSpPr>
          <p:nvPr>
            <p:ph type="sldNum" sz="quarter" idx="5"/>
          </p:nvPr>
        </p:nvSpPr>
        <p:spPr/>
        <p:txBody>
          <a:bodyPr/>
          <a:lstStyle/>
          <a:p>
            <a:fld id="{9B489FDD-759D-4EC7-922B-107682C7A653}" type="slidenum">
              <a:rPr lang="en-US" smtClean="0"/>
              <a:t>32</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6931586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br>
              <a:rPr lang="en-US" dirty="0">
                <a:ea typeface="Calibri"/>
                <a:cs typeface="Calibri"/>
              </a:rPr>
            </a:br>
            <a:r>
              <a:rPr lang="en-US" b="0" i="0" dirty="0">
                <a:solidFill>
                  <a:srgbClr val="374151"/>
                </a:solidFill>
                <a:effectLst/>
                <a:latin typeface="Söhne"/>
              </a:rPr>
              <a:t>This slide outlines the hardware parameters, or 'knobs’, that we analyze, which include CPU and GPU frequencies; however, </a:t>
            </a:r>
            <a:r>
              <a:rPr lang="en-US" b="0" i="0">
                <a:solidFill>
                  <a:srgbClr val="374151"/>
                </a:solidFill>
                <a:effectLst/>
                <a:latin typeface="Söhne"/>
              </a:rPr>
              <a:t>impact of CPU cores, </a:t>
            </a:r>
            <a:r>
              <a:rPr lang="en-US" b="0" i="0" dirty="0">
                <a:solidFill>
                  <a:srgbClr val="374151"/>
                </a:solidFill>
                <a:effectLst/>
                <a:latin typeface="Söhne"/>
              </a:rPr>
              <a:t>although available as a tunable hardware </a:t>
            </a:r>
            <a:r>
              <a:rPr lang="en-US" b="0" i="0">
                <a:solidFill>
                  <a:srgbClr val="374151"/>
                </a:solidFill>
                <a:effectLst/>
                <a:latin typeface="Söhne"/>
              </a:rPr>
              <a:t>parameter is </a:t>
            </a:r>
            <a:r>
              <a:rPr lang="en-US" b="0" i="0" dirty="0">
                <a:solidFill>
                  <a:srgbClr val="374151"/>
                </a:solidFill>
                <a:effectLst/>
                <a:latin typeface="Söhne"/>
              </a:rPr>
              <a:t>not evaluated due to the Global Interpreter Lock (GIL) in Python, which restricts execution to a single thread, thereby limiting multi-core utility. CPU frequency predominantly influences non-GPU accelerated processes such as data preprocessing, post-processing, model loading, initialization, and data transfer operations. On the other hand, GPU frequency affects all forward pass operations in deep neural networks, including matrix multiplications, tensor operations, and graphical data processing</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33</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453178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br>
              <a:rPr lang="en-US" dirty="0"/>
            </a:br>
            <a:r>
              <a:rPr lang="en-US" dirty="0"/>
              <a:t>Moving on from experimental setup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34</a:t>
            </a:fld>
            <a:endParaRPr lang="en-US"/>
          </a:p>
        </p:txBody>
      </p:sp>
    </p:spTree>
    <p:extLst>
      <p:ext uri="{BB962C8B-B14F-4D97-AF65-F5344CB8AC3E}">
        <p14:creationId xmlns:p14="http://schemas.microsoft.com/office/powerpoint/2010/main" val="18782829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We discuss our results for full-sweeps for 4 batch sizes on all 6 workloads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35</a:t>
            </a:fld>
            <a:endParaRPr lang="en-US"/>
          </a:p>
        </p:txBody>
      </p:sp>
    </p:spTree>
    <p:extLst>
      <p:ext uri="{BB962C8B-B14F-4D97-AF65-F5344CB8AC3E}">
        <p14:creationId xmlns:p14="http://schemas.microsoft.com/office/powerpoint/2010/main" val="1271047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We start with frequency sweep, energy topology and impact of batch size on energy for Jetson Nanos. For sake of time we omit the results for Xavier NXs, because their similarity to Jetson Nano, however we do mention the broad differences between the 2. Then we discuss the results for </a:t>
            </a:r>
            <a:r>
              <a:rPr lang="en-US" dirty="0" err="1"/>
              <a:t>Orins</a:t>
            </a:r>
            <a:r>
              <a:rPr lang="en-US" dirty="0"/>
              <a:t> followed by results for impact of model initialization and other factors on energy</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36</a:t>
            </a:fld>
            <a:endParaRPr lang="en-US"/>
          </a:p>
        </p:txBody>
      </p:sp>
    </p:spTree>
    <p:extLst>
      <p:ext uri="{BB962C8B-B14F-4D97-AF65-F5344CB8AC3E}">
        <p14:creationId xmlns:p14="http://schemas.microsoft.com/office/powerpoint/2010/main" val="549076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double y-axis latency/power plots show the latency and power consumption with increasing GPU and CPU </a:t>
            </a:r>
            <a:r>
              <a:rPr lang="en-US">
                <a:ea typeface="Calibri"/>
                <a:cs typeface="Calibri"/>
              </a:rPr>
              <a:t>frequency. (click)</a:t>
            </a:r>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37</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5574251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left y-axis shows inference latency for one </a:t>
            </a:r>
            <a:r>
              <a:rPr lang="en-US" dirty="0" err="1">
                <a:ea typeface="Calibri"/>
                <a:cs typeface="Calibri"/>
              </a:rPr>
              <a:t>alexnet</a:t>
            </a:r>
            <a:r>
              <a:rPr lang="en-US" dirty="0">
                <a:ea typeface="Calibri"/>
                <a:cs typeface="Calibri"/>
              </a:rPr>
              <a:t> inference workload in seconds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38</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8860193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right y-axis shows average power consumption during one </a:t>
            </a:r>
            <a:r>
              <a:rPr lang="en-US" dirty="0" err="1">
                <a:ea typeface="Calibri"/>
                <a:cs typeface="Calibri"/>
              </a:rPr>
              <a:t>alexnet</a:t>
            </a:r>
            <a:r>
              <a:rPr lang="en-US" dirty="0">
                <a:ea typeface="Calibri"/>
                <a:cs typeface="Calibri"/>
              </a:rPr>
              <a:t> inference workload in Watts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39</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818943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p>
          <a:p>
            <a:r>
              <a:rPr lang="en-US" b="0" dirty="0"/>
              <a:t>For our research we look into optimal deployment of DNN models in edge devices. </a:t>
            </a:r>
            <a:r>
              <a:rPr lang="en-US" b="0" i="0" dirty="0">
                <a:solidFill>
                  <a:srgbClr val="374151"/>
                </a:solidFill>
                <a:effectLst/>
                <a:latin typeface="Söhne"/>
              </a:rPr>
              <a:t>Edge devices are small, decentralized computing devices, with or without onboard GPUs, located close to the data source, enabling real-time processing and reducing latency in IoT and network applications. They have several benefits, few of them being Decentralized data processing where </a:t>
            </a:r>
            <a:r>
              <a:rPr lang="en-US" dirty="0"/>
              <a:t>data processing is closer to the data source, reducing latency and bandwidth usage. This is crucial for real-time applications like autonomous vehicles and smart city infrastructure. AND </a:t>
            </a:r>
            <a:r>
              <a:rPr lang="en-US" b="1" dirty="0"/>
              <a:t>Enhanced Privacy and Security</a:t>
            </a:r>
            <a:r>
              <a:rPr lang="en-US" dirty="0"/>
              <a:t>: As By processing data locally, Sensitive information can be processed in site, reducing the risk associated with transmitting data over networks to central servers. However, there are many challenges in optimal deployment of DNN inference on edge. Edge devices are often resource constrained and themselves are deployed in resource scarce environments such as on battery or solar power. Furthermore most devices provide multiple hardware and workload knobs such as CPU and GPU frequency that impact energy and performance which involves searching a large parameter space for finding the optimum.</a:t>
            </a:r>
          </a:p>
          <a:p>
            <a:r>
              <a:rPr lang="en-US" b="0" i="0" dirty="0">
                <a:solidFill>
                  <a:srgbClr val="374151"/>
                </a:solidFill>
                <a:effectLst/>
                <a:latin typeface="Söhne"/>
              </a:rPr>
              <a:t> </a:t>
            </a:r>
            <a:endParaRPr lang="en-US" b="0" dirty="0"/>
          </a:p>
          <a:p>
            <a:endParaRPr lang="en-US" b="1" dirty="0"/>
          </a:p>
          <a:p>
            <a:r>
              <a:rPr lang="en-US" b="1" dirty="0"/>
              <a:t>Comments:</a:t>
            </a:r>
          </a:p>
          <a:p>
            <a:r>
              <a:rPr lang="en-US" b="1" dirty="0"/>
              <a:t>Move the figures the device specification slide</a:t>
            </a:r>
          </a:p>
          <a:p>
            <a:r>
              <a:rPr lang="en-US" b="1" dirty="0"/>
              <a:t>Several knobs but exist that impact energy and performance (in Challenges) </a:t>
            </a:r>
          </a:p>
          <a:p>
            <a:r>
              <a:rPr lang="en-US" b="1" dirty="0"/>
              <a:t>Changelogs:</a:t>
            </a:r>
          </a:p>
          <a:p>
            <a:r>
              <a:rPr lang="en-US" b="0" dirty="0"/>
              <a:t>Added third point mentioning knobs in challenges</a:t>
            </a:r>
          </a:p>
          <a:p>
            <a:r>
              <a:rPr lang="en-US" b="0" dirty="0"/>
              <a:t>Increased Font size</a:t>
            </a:r>
          </a:p>
          <a:p>
            <a:r>
              <a:rPr lang="en-US" b="0" dirty="0"/>
              <a:t>Removed Figures and added them to the specifications slide</a:t>
            </a:r>
          </a:p>
          <a:p>
            <a:endParaRPr lang="en-US" b="1" dirty="0"/>
          </a:p>
          <a:p>
            <a:r>
              <a:rPr lang="en-US" b="1" dirty="0"/>
              <a:t>Notes:</a:t>
            </a:r>
          </a:p>
          <a:p>
            <a:r>
              <a:rPr lang="en-US" b="1" dirty="0"/>
              <a:t>Decentralized Data Processing</a:t>
            </a:r>
            <a:r>
              <a:rPr lang="en-US" dirty="0"/>
              <a:t>: Edge computing shifts data processing closer to the data source, reducing latency and bandwidth usage compared to centralized cloud computing. This is crucial for real-time applications like autonomous vehicles and smart city infrastructure.</a:t>
            </a:r>
          </a:p>
          <a:p>
            <a:endParaRPr lang="en-US" dirty="0">
              <a:cs typeface="Calibri"/>
            </a:endParaRPr>
          </a:p>
          <a:p>
            <a:r>
              <a:rPr lang="en-US" b="1" dirty="0"/>
              <a:t>Enhanced Privacy and Security</a:t>
            </a:r>
            <a:r>
              <a:rPr lang="en-US" dirty="0"/>
              <a:t>: By processing data locally, edge devices can improve data privacy and security. Sensitive information can be processed in situ, reducing the risk associated with transmitting data over networks to central servers.</a:t>
            </a:r>
          </a:p>
          <a:p>
            <a:endParaRPr lang="en-US" dirty="0">
              <a:cs typeface="Calibri" panose="020F0502020204030204"/>
            </a:endParaRPr>
          </a:p>
          <a:p>
            <a:endParaRPr lang="en-US" dirty="0">
              <a:cs typeface="Calibri" panose="020F0502020204030204"/>
            </a:endParaRPr>
          </a:p>
          <a:p>
            <a:r>
              <a:rPr lang="en-US" dirty="0"/>
              <a:t>Efficient Deployment of deep learning models on edge devices is challenging primarily because edge devices are themselves resource constrained and they are generally battery operated and deployed in resource scarce environments. Furthermore the NVIDIA suite of edge devices have a large parameter space in terms of CPU and GPU frequency that can be tuned which complicates the problem of finding the energy optimal configuration. As such practitioners often rely on using existing tools such as DVFS and often settle for suboptimal energy savings.</a:t>
            </a:r>
          </a:p>
          <a:p>
            <a:br>
              <a:rPr lang="en-US" dirty="0"/>
            </a:br>
            <a:endParaRPr lang="en-US" dirty="0"/>
          </a:p>
        </p:txBody>
      </p:sp>
      <p:sp>
        <p:nvSpPr>
          <p:cNvPr id="4" name="Slide Number Placeholder 3"/>
          <p:cNvSpPr>
            <a:spLocks noGrp="1"/>
          </p:cNvSpPr>
          <p:nvPr>
            <p:ph type="sldNum" sz="quarter" idx="5"/>
          </p:nvPr>
        </p:nvSpPr>
        <p:spPr/>
        <p:txBody>
          <a:bodyPr/>
          <a:lstStyle/>
          <a:p>
            <a:fld id="{9B489FDD-759D-4EC7-922B-107682C7A653}" type="slidenum">
              <a:rPr lang="en-US" smtClean="0"/>
              <a:t>4</a:t>
            </a:fld>
            <a:endParaRPr lang="en-US"/>
          </a:p>
        </p:txBody>
      </p:sp>
      <p:sp>
        <p:nvSpPr>
          <p:cNvPr id="5" name="Footer Placeholder 4">
            <a:extLst>
              <a:ext uri="{FF2B5EF4-FFF2-40B4-BE49-F238E27FC236}">
                <a16:creationId xmlns:a16="http://schemas.microsoft.com/office/drawing/2014/main" id="{219BD660-78D6-90A0-E566-5F5D3C350FE1}"/>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2770486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top is latency and power plot with respect to increasing GPU frequency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40</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174051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And the bottom plot is with respect to increasing CPU frequency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41</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7301128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maroon reddish line represents the change in inference latency with respect to increase in GPU and CPU frequency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42</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2069874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dotted maroon reddish straight line is the latency baseline with DVFS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43</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4054775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blue line represents the change in power with respect to increase in GPU and CPU frequency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44</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914412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The dotted blue straight line is the power baseline with DVFS (click)</a:t>
            </a: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45</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587807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To begin with, we sanity check that power and inference curves are monotonic with increasing GPU and CPU frequency, which is expected behavior. The very high values of DVFS baseline power and low latency tells us that the DVFS is inefficient at optimally scaling frequencies for DNN forward passes. We further observe that </a:t>
            </a:r>
            <a:r>
              <a:rPr lang="en-US" sz="1200" dirty="0">
                <a:cs typeface="Calibri"/>
              </a:rPr>
              <a:t>DVFS operates at the highest CPU frequency for </a:t>
            </a:r>
            <a:r>
              <a:rPr lang="en-US" sz="1200" dirty="0">
                <a:solidFill>
                  <a:srgbClr val="FF0000"/>
                </a:solidFill>
                <a:cs typeface="Calibri"/>
              </a:rPr>
              <a:t>89%</a:t>
            </a:r>
            <a:r>
              <a:rPr lang="en-US" sz="1200" dirty="0">
                <a:cs typeface="Calibri"/>
              </a:rPr>
              <a:t> and at highest GPU frequency for </a:t>
            </a:r>
            <a:r>
              <a:rPr lang="en-US" sz="1200" dirty="0">
                <a:solidFill>
                  <a:srgbClr val="FF0000"/>
                </a:solidFill>
                <a:cs typeface="Calibri"/>
              </a:rPr>
              <a:t>83% </a:t>
            </a:r>
            <a:r>
              <a:rPr lang="en-US" sz="1200" dirty="0">
                <a:cs typeface="Calibri"/>
              </a:rPr>
              <a:t>of the total execution. Difference in energy consumption between the default </a:t>
            </a:r>
            <a:r>
              <a:rPr lang="en-US" sz="1200" dirty="0" err="1">
                <a:cs typeface="Calibri"/>
              </a:rPr>
              <a:t>schedutil</a:t>
            </a:r>
            <a:r>
              <a:rPr lang="en-US" sz="1200" dirty="0">
                <a:cs typeface="Calibri"/>
              </a:rPr>
              <a:t> and </a:t>
            </a:r>
            <a:r>
              <a:rPr lang="en-US" sz="1200" dirty="0" err="1">
                <a:cs typeface="Calibri"/>
              </a:rPr>
              <a:t>nvhost</a:t>
            </a:r>
            <a:r>
              <a:rPr lang="en-US" sz="1200" dirty="0">
                <a:cs typeface="Calibri"/>
              </a:rPr>
              <a:t> governors and other governors such as </a:t>
            </a:r>
            <a:r>
              <a:rPr lang="en-US" sz="1200" dirty="0" err="1">
                <a:cs typeface="Calibri"/>
              </a:rPr>
              <a:t>ondemand</a:t>
            </a:r>
            <a:r>
              <a:rPr lang="en-US" sz="1200" dirty="0">
                <a:cs typeface="Calibri"/>
              </a:rPr>
              <a:t> and performance is 1%, which indicates all the other governors are equally sub-optimal at efficient scaling of frequencies. </a:t>
            </a:r>
            <a:r>
              <a:rPr lang="en-US" sz="1200" dirty="0" err="1">
                <a:cs typeface="Calibri"/>
              </a:rPr>
              <a:t>Powersave</a:t>
            </a:r>
            <a:r>
              <a:rPr lang="en-US" sz="1200" dirty="0">
                <a:cs typeface="Calibri"/>
              </a:rPr>
              <a:t> is also inefficient in significantly saving energy as it naively sets the operating frequency to lowest possible, which although conserves power, drastically increases execution time. D</a:t>
            </a:r>
            <a:r>
              <a:rPr lang="en-US" dirty="0"/>
              <a:t>ecrease in inference latency starts to plateau out at higher GPU and CPU frequencies as at higher frequency the tensor operations are not bottlenecked by GPU or CPU but by other components such as memory and I/O bandwidth</a:t>
            </a:r>
            <a:r>
              <a:rPr lang="en-US" sz="1200" dirty="0">
                <a:cs typeface="Calibri"/>
              </a:rPr>
              <a:t> Lastly we also note that, GPU frequencies have an higher impact than CPU frequencies as the plateau effect is observed much later for GPU. This is expected as Computationally intensive operations in a forward pass are offloaded to GPU. (click). Read key takeaways</a:t>
            </a:r>
          </a:p>
          <a:p>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p>
          <a:p>
            <a:r>
              <a:rPr lang="en-US" dirty="0">
                <a:ea typeface="Calibri"/>
                <a:cs typeface="Calibri"/>
              </a:rPr>
              <a:t>Increase the label and tick font size</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46</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576213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Next we move on to energy topology plots. The plots </a:t>
            </a:r>
            <a:r>
              <a:rPr lang="en-US" sz="1200" dirty="0">
                <a:ea typeface="Calibri"/>
                <a:cs typeface="Calibri"/>
              </a:rPr>
              <a:t>d</a:t>
            </a:r>
            <a:r>
              <a:rPr lang="en-US" sz="1200" dirty="0">
                <a:cs typeface="Calibri"/>
              </a:rPr>
              <a:t>epict a heatmap of energy consumption at various CPU/GPU configurations. (click)</a:t>
            </a:r>
          </a:p>
          <a:p>
            <a:endParaRPr lang="en-US" dirty="0">
              <a:ea typeface="Calibri"/>
              <a:cs typeface="Calibri"/>
            </a:endParaRPr>
          </a:p>
          <a:p>
            <a:endParaRPr lang="en-US" dirty="0">
              <a:ea typeface="Calibri"/>
              <a:cs typeface="Calibri"/>
            </a:endParaRPr>
          </a:p>
          <a:p>
            <a:r>
              <a:rPr lang="en-US" dirty="0">
                <a:ea typeface="Calibri"/>
                <a:cs typeface="Calibri"/>
              </a:rPr>
              <a:t>Mention the plateau effect</a:t>
            </a:r>
          </a:p>
          <a:p>
            <a:r>
              <a:rPr lang="en-US" dirty="0">
                <a:ea typeface="Calibri"/>
                <a:cs typeface="Calibri"/>
              </a:rPr>
              <a:t>Increase the label and tick font size</a:t>
            </a:r>
          </a:p>
          <a:p>
            <a:r>
              <a:rPr lang="en-US" dirty="0">
                <a:ea typeface="Calibri"/>
                <a:cs typeface="Calibri"/>
              </a:rPr>
              <a:t>Mention higher difference is better</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47</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21128199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Darker shades of red in the heatmap represent a lower energy consumption and vice versa</a:t>
            </a:r>
            <a:r>
              <a:rPr lang="en-US" sz="1200" dirty="0">
                <a:cs typeface="Calibri"/>
              </a:rPr>
              <a:t>. (click)</a:t>
            </a:r>
          </a:p>
          <a:p>
            <a:endParaRPr lang="en-US" dirty="0">
              <a:ea typeface="Calibri"/>
              <a:cs typeface="Calibri"/>
            </a:endParaRPr>
          </a:p>
          <a:p>
            <a:endParaRPr lang="en-US" dirty="0">
              <a:ea typeface="Calibri"/>
              <a:cs typeface="Calibri"/>
            </a:endParaRPr>
          </a:p>
          <a:p>
            <a:r>
              <a:rPr lang="en-US" dirty="0">
                <a:ea typeface="Calibri"/>
                <a:cs typeface="Calibri"/>
              </a:rPr>
              <a:t>Mention the plateau effect</a:t>
            </a:r>
          </a:p>
          <a:p>
            <a:r>
              <a:rPr lang="en-US" dirty="0">
                <a:ea typeface="Calibri"/>
                <a:cs typeface="Calibri"/>
              </a:rPr>
              <a:t>Increase the label and tick font size</a:t>
            </a:r>
          </a:p>
          <a:p>
            <a:r>
              <a:rPr lang="en-US" dirty="0">
                <a:ea typeface="Calibri"/>
                <a:cs typeface="Calibri"/>
              </a:rPr>
              <a:t>Mention higher difference is better</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48</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5804116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 GPU and CPU frequencies are represented in the X-and Y axes respectively.</a:t>
            </a:r>
            <a:endParaRPr lang="en-US" sz="1200" dirty="0">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Mention the plateau effect</a:t>
            </a:r>
          </a:p>
          <a:p>
            <a:r>
              <a:rPr lang="en-US" dirty="0">
                <a:ea typeface="Calibri"/>
                <a:cs typeface="Calibri"/>
              </a:rPr>
              <a:t>Increase the label and tick font size</a:t>
            </a:r>
          </a:p>
          <a:p>
            <a:r>
              <a:rPr lang="en-US" dirty="0">
                <a:ea typeface="Calibri"/>
                <a:cs typeface="Calibri"/>
              </a:rPr>
              <a:t>Mention higher difference is better</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49</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42499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As mentioned before Two such knobs as CPU and GPU frequency. However, naively adjusting CPU/GPU frequency may be sub-optimal from energy point-of-view as these knobs can be adjusted but at the cost of power or latency. Also, for the three edge devices that we evaluate for our work – Jetson Nano, Xavier NX and </a:t>
            </a:r>
            <a:r>
              <a:rPr lang="en-US" dirty="0" err="1">
                <a:ea typeface="Calibri"/>
                <a:cs typeface="Calibri"/>
              </a:rPr>
              <a:t>Orins</a:t>
            </a:r>
            <a:r>
              <a:rPr lang="en-US" dirty="0">
                <a:ea typeface="Calibri"/>
                <a:cs typeface="Calibri"/>
              </a:rPr>
              <a:t>, each of them provide 180, 375 and 182 configurations of CPU and GPU frequencies respectively. While These relatively large parameter spaces providing high granularity and control for power and hence energy adjustments, searching these parameter spaces is not trivial. Further, each DNN architecture, due to varying nature of computational complexity needs to be evaluated separately on each of the edge devices to find the optimal deployment configuration</a:t>
            </a:r>
          </a:p>
          <a:p>
            <a:endParaRPr lang="en-US" dirty="0">
              <a:ea typeface="Calibri"/>
              <a:cs typeface="Calibri"/>
            </a:endParaRPr>
          </a:p>
          <a:p>
            <a:endParaRPr lang="en-US" dirty="0">
              <a:ea typeface="Calibri"/>
              <a:cs typeface="Calibri"/>
            </a:endParaRPr>
          </a:p>
          <a:p>
            <a:r>
              <a:rPr lang="en-US" dirty="0">
                <a:ea typeface="Calibri"/>
                <a:cs typeface="Calibri"/>
              </a:rPr>
              <a:t>Comments:</a:t>
            </a:r>
          </a:p>
          <a:p>
            <a:r>
              <a:rPr lang="en-US" dirty="0">
                <a:ea typeface="Calibri"/>
                <a:cs typeface="Calibri"/>
              </a:rPr>
              <a:t>One knob we consider is freq.</a:t>
            </a:r>
          </a:p>
          <a:p>
            <a:r>
              <a:rPr lang="en-US" dirty="0">
                <a:ea typeface="Calibri"/>
                <a:cs typeface="Calibri"/>
              </a:rPr>
              <a:t>CPU GPU frequency can be adjusted but at the cost of power or latency</a:t>
            </a:r>
          </a:p>
          <a:p>
            <a:r>
              <a:rPr lang="en-US" dirty="0">
                <a:ea typeface="Calibri"/>
                <a:cs typeface="Calibri"/>
              </a:rPr>
              <a:t>Replace graph with table</a:t>
            </a:r>
          </a:p>
          <a:p>
            <a:r>
              <a:rPr lang="en-US" dirty="0">
                <a:ea typeface="Calibri"/>
                <a:cs typeface="Calibri"/>
              </a:rPr>
              <a:t>Try to keep slide title location and format consistent across slides.</a:t>
            </a:r>
          </a:p>
          <a:p>
            <a:r>
              <a:rPr lang="en-US" dirty="0">
                <a:ea typeface="Calibri"/>
                <a:cs typeface="Calibri"/>
              </a:rPr>
              <a:t>"needs to </a:t>
            </a:r>
            <a:r>
              <a:rPr lang="en-US" b="1" dirty="0">
                <a:ea typeface="Calibri"/>
                <a:cs typeface="Calibri"/>
              </a:rPr>
              <a:t>be</a:t>
            </a:r>
            <a:r>
              <a:rPr lang="en-US" dirty="0">
                <a:ea typeface="Calibri"/>
                <a:cs typeface="Calibri"/>
              </a:rPr>
              <a:t> studied separately"</a:t>
            </a:r>
          </a:p>
          <a:p>
            <a:r>
              <a:rPr lang="en-US" dirty="0">
                <a:ea typeface="Calibri"/>
                <a:cs typeface="Calibri"/>
              </a:rPr>
              <a:t>5 bullets is a bit much</a:t>
            </a:r>
          </a:p>
          <a:p>
            <a:r>
              <a:rPr lang="en-US" dirty="0">
                <a:ea typeface="Calibri"/>
                <a:cs typeface="Calibri"/>
              </a:rPr>
              <a:t> for opening slides. You do not need to do death-by-information to get your point across. Keep it to few, prominent points.</a:t>
            </a:r>
          </a:p>
          <a:p>
            <a:endParaRPr lang="en-US" dirty="0">
              <a:ea typeface="Calibri"/>
              <a:cs typeface="Calibri"/>
            </a:endParaRPr>
          </a:p>
          <a:p>
            <a:r>
              <a:rPr lang="en-US" dirty="0">
                <a:ea typeface="Calibri"/>
                <a:cs typeface="Calibri"/>
              </a:rPr>
              <a:t>Changelogs:</a:t>
            </a:r>
          </a:p>
          <a:p>
            <a:r>
              <a:rPr lang="en-US" dirty="0">
                <a:ea typeface="Calibri"/>
                <a:cs typeface="Calibri"/>
              </a:rPr>
              <a:t>Removed Graph and substituted it with the table</a:t>
            </a:r>
          </a:p>
          <a:p>
            <a:r>
              <a:rPr lang="en-US" dirty="0">
                <a:ea typeface="Calibri"/>
                <a:cs typeface="Calibri"/>
              </a:rPr>
              <a:t>Increased font size</a:t>
            </a:r>
          </a:p>
          <a:p>
            <a:endParaRPr lang="en-US" dirty="0">
              <a:ea typeface="Calibri"/>
              <a:cs typeface="Calibri"/>
            </a:endParaRPr>
          </a:p>
          <a:p>
            <a:r>
              <a:rPr lang="en-US" dirty="0">
                <a:ea typeface="Calibri"/>
                <a:cs typeface="Calibri"/>
              </a:rPr>
              <a:t>Notes:</a:t>
            </a:r>
            <a:br>
              <a:rPr lang="en-US" dirty="0">
                <a:ea typeface="Calibri"/>
                <a:cs typeface="Calibri"/>
              </a:rPr>
            </a:br>
            <a:r>
              <a:rPr lang="en-US" dirty="0">
                <a:ea typeface="Calibri"/>
                <a:cs typeface="Calibri"/>
              </a:rPr>
              <a:t>Elaborating on the challenges pertaining to hardware knobs</a:t>
            </a:r>
          </a:p>
        </p:txBody>
      </p:sp>
      <p:sp>
        <p:nvSpPr>
          <p:cNvPr id="4" name="Slide Number Placeholder 3"/>
          <p:cNvSpPr>
            <a:spLocks noGrp="1"/>
          </p:cNvSpPr>
          <p:nvPr>
            <p:ph type="sldNum" sz="quarter" idx="5"/>
          </p:nvPr>
        </p:nvSpPr>
        <p:spPr/>
        <p:txBody>
          <a:bodyPr/>
          <a:lstStyle/>
          <a:p>
            <a:fld id="{9B489FDD-759D-4EC7-922B-107682C7A653}" type="slidenum">
              <a:rPr lang="en-US" smtClean="0"/>
              <a:t>5</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567619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 energy measurement for one run of 3200 inferences for the given workload is depicted in the x-axis. (click)</a:t>
            </a:r>
            <a:endParaRPr lang="en-US" sz="1200" dirty="0">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Mention the plateau effect</a:t>
            </a:r>
          </a:p>
          <a:p>
            <a:r>
              <a:rPr lang="en-US" dirty="0">
                <a:ea typeface="Calibri"/>
                <a:cs typeface="Calibri"/>
              </a:rPr>
              <a:t>Increase the label and tick font size</a:t>
            </a:r>
          </a:p>
          <a:p>
            <a:r>
              <a:rPr lang="en-US" dirty="0">
                <a:ea typeface="Calibri"/>
                <a:cs typeface="Calibri"/>
              </a:rPr>
              <a:t>Mention higher difference is better</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50</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5877859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 Blue boundary lines represents the energy consumption by DVFS for the workload</a:t>
            </a:r>
            <a:r>
              <a:rPr lang="en-US" dirty="0">
                <a:ea typeface="Calibri"/>
                <a:cs typeface="Calibri"/>
              </a:rPr>
              <a:t>. (click)</a:t>
            </a:r>
            <a:endParaRPr lang="en-US" sz="1200" dirty="0">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Mention the plateau effect</a:t>
            </a:r>
          </a:p>
          <a:p>
            <a:r>
              <a:rPr lang="en-US" dirty="0">
                <a:ea typeface="Calibri"/>
                <a:cs typeface="Calibri"/>
              </a:rPr>
              <a:t>Increase the label and tick font size</a:t>
            </a:r>
          </a:p>
          <a:p>
            <a:r>
              <a:rPr lang="en-US" dirty="0">
                <a:ea typeface="Calibri"/>
                <a:cs typeface="Calibri"/>
              </a:rPr>
              <a:t>Mention higher difference is better</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51</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022588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Most efficient energy configuration represented by the cyan scatter dot</a:t>
            </a:r>
            <a:r>
              <a:rPr lang="en-US" dirty="0">
                <a:ea typeface="Calibri"/>
                <a:cs typeface="Calibri"/>
              </a:rPr>
              <a:t>. (click)</a:t>
            </a:r>
            <a:endParaRPr lang="en-US" sz="1200" dirty="0">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Mention the plateau effect</a:t>
            </a:r>
          </a:p>
          <a:p>
            <a:r>
              <a:rPr lang="en-US" dirty="0">
                <a:ea typeface="Calibri"/>
                <a:cs typeface="Calibri"/>
              </a:rPr>
              <a:t>Increase the label and tick font size</a:t>
            </a:r>
          </a:p>
          <a:p>
            <a:r>
              <a:rPr lang="en-US" dirty="0">
                <a:ea typeface="Calibri"/>
                <a:cs typeface="Calibri"/>
              </a:rPr>
              <a:t>Mention higher difference is better</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52</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528146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a:t>
            </a:r>
            <a:r>
              <a:rPr lang="en-US" sz="1200" b="1" dirty="0">
                <a:cs typeface="Calibri"/>
              </a:rPr>
              <a:t>% Diff</a:t>
            </a:r>
            <a:r>
              <a:rPr lang="en-US" sz="1200" dirty="0">
                <a:cs typeface="Calibri"/>
              </a:rPr>
              <a:t>’ value represents the energy savings between DVFS and the most optimal configuration obtained by full-sweep</a:t>
            </a:r>
            <a:r>
              <a:rPr lang="en-US" dirty="0">
                <a:ea typeface="Calibri"/>
                <a:cs typeface="Calibri"/>
              </a:rPr>
              <a:t>. (click)</a:t>
            </a:r>
            <a:endParaRPr lang="en-US" sz="1200" dirty="0">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Mention the plateau effect</a:t>
            </a:r>
          </a:p>
          <a:p>
            <a:r>
              <a:rPr lang="en-US" dirty="0">
                <a:ea typeface="Calibri"/>
                <a:cs typeface="Calibri"/>
              </a:rPr>
              <a:t>Increase the label and tick font size</a:t>
            </a:r>
          </a:p>
          <a:p>
            <a:r>
              <a:rPr lang="en-US" dirty="0">
                <a:ea typeface="Calibri"/>
                <a:cs typeface="Calibri"/>
              </a:rPr>
              <a:t>Mention higher difference is better</a:t>
            </a:r>
          </a:p>
          <a:p>
            <a:endParaRPr lang="en-US" dirty="0">
              <a:ea typeface="Calibri"/>
              <a:cs typeface="Calibri"/>
            </a:endParaRPr>
          </a:p>
          <a:p>
            <a:r>
              <a:rPr lang="en-US" dirty="0" err="1">
                <a:ea typeface="Calibri"/>
                <a:cs typeface="Calibri"/>
              </a:rPr>
              <a:t>Changelong</a:t>
            </a:r>
            <a:endParaRPr lang="en-US" dirty="0">
              <a:ea typeface="Calibri"/>
              <a:cs typeface="Calibri"/>
            </a:endParaRPr>
          </a:p>
          <a:p>
            <a:r>
              <a:rPr lang="en-US" dirty="0">
                <a:ea typeface="Calibri"/>
                <a:cs typeface="Calibri"/>
              </a:rPr>
              <a:t>Increased font size of labels and ticks</a:t>
            </a:r>
          </a:p>
        </p:txBody>
      </p:sp>
      <p:sp>
        <p:nvSpPr>
          <p:cNvPr id="4" name="Slide Number Placeholder 3"/>
          <p:cNvSpPr>
            <a:spLocks noGrp="1"/>
          </p:cNvSpPr>
          <p:nvPr>
            <p:ph type="sldNum" sz="quarter" idx="5"/>
          </p:nvPr>
        </p:nvSpPr>
        <p:spPr/>
        <p:txBody>
          <a:bodyPr/>
          <a:lstStyle/>
          <a:p>
            <a:fld id="{9B489FDD-759D-4EC7-922B-107682C7A653}" type="slidenum">
              <a:rPr lang="en-US" smtClean="0"/>
              <a:t>53</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6101321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Energy savings between DVFS and optimal energy configuration obtained by full sweep varies between 9.9% and 19.3% for all 6 workloads. Minima is usually achieved at a moderate GPU frequency of 614Mhz. At this stage it needs to noted latency of the most energy-optimal configuration is 28% - 25% higher than DVFS. (click) Read takeaway</a:t>
            </a:r>
          </a:p>
          <a:p>
            <a:endParaRPr lang="en-US" dirty="0">
              <a:ea typeface="Calibri"/>
              <a:cs typeface="Calibri"/>
            </a:endParaRPr>
          </a:p>
          <a:p>
            <a:r>
              <a:rPr lang="en-US" dirty="0">
                <a:ea typeface="Calibri"/>
                <a:cs typeface="Calibri"/>
              </a:rPr>
              <a:t>Comments:</a:t>
            </a:r>
          </a:p>
          <a:p>
            <a:r>
              <a:rPr lang="en-US" dirty="0">
                <a:ea typeface="Calibri"/>
                <a:cs typeface="Calibri"/>
              </a:rPr>
              <a:t>Energy saved - </a:t>
            </a:r>
            <a:r>
              <a:rPr lang="en-US" dirty="0"/>
              <a:t>13.5%, 19.3%, 15.6%, 9.9%, 17.3%, and 17.2%, </a:t>
            </a:r>
          </a:p>
          <a:p>
            <a:r>
              <a:rPr lang="en-US" dirty="0"/>
              <a:t>Mention latency trade-offs</a:t>
            </a:r>
            <a:br>
              <a:rPr lang="en-US" dirty="0"/>
            </a:br>
            <a:r>
              <a:rPr lang="en-US" dirty="0"/>
              <a:t>Put the minima percentages in the plot</a:t>
            </a:r>
          </a:p>
          <a:p>
            <a:r>
              <a:rPr lang="en-US" dirty="0"/>
              <a:t>Add an extra slide explaining 1 </a:t>
            </a:r>
            <a:r>
              <a:rPr lang="en-US" dirty="0" err="1"/>
              <a:t>alexnet</a:t>
            </a:r>
            <a:r>
              <a:rPr lang="en-US" dirty="0"/>
              <a:t> figure completely</a:t>
            </a:r>
          </a:p>
        </p:txBody>
      </p:sp>
      <p:sp>
        <p:nvSpPr>
          <p:cNvPr id="4" name="Slide Number Placeholder 3"/>
          <p:cNvSpPr>
            <a:spLocks noGrp="1"/>
          </p:cNvSpPr>
          <p:nvPr>
            <p:ph type="sldNum" sz="quarter" idx="5"/>
          </p:nvPr>
        </p:nvSpPr>
        <p:spPr/>
        <p:txBody>
          <a:bodyPr/>
          <a:lstStyle/>
          <a:p>
            <a:fld id="{9B489FDD-759D-4EC7-922B-107682C7A653}" type="slidenum">
              <a:rPr lang="en-US" smtClean="0"/>
              <a:t>54</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0324964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Studying impact of batch on 1 </a:t>
            </a:r>
            <a:r>
              <a:rPr lang="en-US" dirty="0" err="1">
                <a:ea typeface="Calibri"/>
                <a:cs typeface="Calibri"/>
              </a:rPr>
              <a:t>alexnet</a:t>
            </a:r>
            <a:r>
              <a:rPr lang="en-US" dirty="0">
                <a:ea typeface="Calibri"/>
                <a:cs typeface="Calibri"/>
              </a:rPr>
              <a:t> workload on jetson nano, we find that </a:t>
            </a:r>
            <a:r>
              <a:rPr lang="en-US" sz="1200" dirty="0">
                <a:cs typeface="Calibri"/>
              </a:rPr>
              <a:t>Energy drops almost linearly with batch size (as seen in the left plot). To better understand the plots, the left plot shows the Energy vs batch numbers with each colored line representing a different GPU frequency. For sake of clarity we represent 4 out of 12 GPU frequencies incrementing at intervals of 0.23 GHz. The right plot shows a different perspective of the left plot Energy vs GPU frequency with each colored line representing a different batch size.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As inferred from the left plot, Energy for highest batch-size is almost </a:t>
            </a:r>
            <a:r>
              <a:rPr lang="en-US" sz="1200" dirty="0">
                <a:solidFill>
                  <a:schemeClr val="accent6">
                    <a:lumMod val="75000"/>
                  </a:schemeClr>
                </a:solidFill>
                <a:cs typeface="Calibri"/>
              </a:rPr>
              <a:t>40-45%</a:t>
            </a:r>
            <a:r>
              <a:rPr lang="en-US" sz="1200" dirty="0">
                <a:cs typeface="Calibri"/>
              </a:rPr>
              <a:t> lower than the lowest batch size all GPU frequencies. (click) Read Key takeaway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The drop in energy consumption is less pronounced at higher batch sizes as GPU throughput saturates for higher batch sizes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Add slide on similarity between </a:t>
            </a:r>
            <a:r>
              <a:rPr lang="en-US" dirty="0" err="1">
                <a:ea typeface="Calibri"/>
                <a:cs typeface="Calibri"/>
              </a:rPr>
              <a:t>xaviers</a:t>
            </a:r>
            <a:r>
              <a:rPr lang="en-US" dirty="0">
                <a:ea typeface="Calibri"/>
                <a:cs typeface="Calibri"/>
              </a:rPr>
              <a:t> and </a:t>
            </a:r>
            <a:r>
              <a:rPr lang="en-US" dirty="0" err="1">
                <a:ea typeface="Calibri"/>
                <a:cs typeface="Calibri"/>
              </a:rPr>
              <a:t>orin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55</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8026784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For sake of time we omit Xavier results are the trends are very similar to Nanos. Full results are submitted in the report. </a:t>
            </a:r>
            <a:r>
              <a:rPr lang="en-US" sz="1200" dirty="0">
                <a:solidFill>
                  <a:schemeClr val="tx1"/>
                </a:solidFill>
                <a:latin typeface="Arial"/>
                <a:cs typeface="Calibri"/>
                <a:sym typeface="Arial"/>
              </a:rPr>
              <a:t>DVFS behavior in Xavier is similar as in Nanos. </a:t>
            </a:r>
            <a:r>
              <a:rPr lang="en-US" sz="1200" dirty="0">
                <a:cs typeface="Calibri"/>
              </a:rPr>
              <a:t>DVFS operates at the highest CPU frequency for </a:t>
            </a:r>
            <a:r>
              <a:rPr lang="en-US" sz="1200" dirty="0">
                <a:solidFill>
                  <a:srgbClr val="FF0000"/>
                </a:solidFill>
                <a:cs typeface="Calibri"/>
              </a:rPr>
              <a:t>87%</a:t>
            </a:r>
            <a:r>
              <a:rPr lang="en-US" sz="1200" dirty="0">
                <a:cs typeface="Calibri"/>
              </a:rPr>
              <a:t> and at highest GPU frequency for </a:t>
            </a:r>
            <a:r>
              <a:rPr lang="en-US" sz="1200" dirty="0">
                <a:solidFill>
                  <a:srgbClr val="FF0000"/>
                </a:solidFill>
                <a:cs typeface="Calibri"/>
              </a:rPr>
              <a:t>79% </a:t>
            </a:r>
            <a:r>
              <a:rPr lang="en-US" sz="1200" dirty="0">
                <a:cs typeface="Calibri"/>
              </a:rPr>
              <a:t>of the total execution. </a:t>
            </a:r>
            <a:r>
              <a:rPr lang="en-US" sz="1200" dirty="0">
                <a:solidFill>
                  <a:schemeClr val="tx1"/>
                </a:solidFill>
                <a:latin typeface="Arial"/>
                <a:cs typeface="Calibri"/>
                <a:sym typeface="Arial"/>
              </a:rPr>
              <a:t>Energy savings for </a:t>
            </a:r>
            <a:r>
              <a:rPr lang="en-US" sz="1200" dirty="0" err="1">
                <a:solidFill>
                  <a:schemeClr val="tx1"/>
                </a:solidFill>
                <a:latin typeface="Arial"/>
                <a:cs typeface="Calibri"/>
                <a:sym typeface="Arial"/>
              </a:rPr>
              <a:t>Xaviers</a:t>
            </a:r>
            <a:r>
              <a:rPr lang="en-US" sz="1200" dirty="0">
                <a:solidFill>
                  <a:schemeClr val="tx1"/>
                </a:solidFill>
                <a:latin typeface="Arial"/>
                <a:cs typeface="Calibri"/>
                <a:sym typeface="Arial"/>
              </a:rPr>
              <a:t> vary between </a:t>
            </a:r>
            <a:r>
              <a:rPr lang="en-US" sz="1200" dirty="0">
                <a:solidFill>
                  <a:schemeClr val="accent6">
                    <a:lumMod val="75000"/>
                  </a:schemeClr>
                </a:solidFill>
                <a:latin typeface="Arial"/>
                <a:cs typeface="Calibri"/>
                <a:sym typeface="Arial"/>
              </a:rPr>
              <a:t>13.42%</a:t>
            </a:r>
            <a:r>
              <a:rPr lang="en-US" sz="1200" dirty="0">
                <a:solidFill>
                  <a:schemeClr val="tx1"/>
                </a:solidFill>
                <a:latin typeface="Arial"/>
                <a:cs typeface="Calibri"/>
                <a:sym typeface="Arial"/>
              </a:rPr>
              <a:t> and </a:t>
            </a:r>
            <a:r>
              <a:rPr lang="en-US" sz="1200" dirty="0">
                <a:solidFill>
                  <a:schemeClr val="accent6">
                    <a:lumMod val="75000"/>
                  </a:schemeClr>
                </a:solidFill>
                <a:latin typeface="Arial"/>
                <a:cs typeface="Calibri"/>
                <a:sym typeface="Arial"/>
              </a:rPr>
              <a:t>21.95%</a:t>
            </a:r>
            <a:r>
              <a:rPr lang="en-US" sz="1200" dirty="0">
                <a:solidFill>
                  <a:schemeClr val="tx1"/>
                </a:solidFill>
                <a:latin typeface="Arial"/>
                <a:cs typeface="Calibri"/>
                <a:sym typeface="Arial"/>
              </a:rPr>
              <a:t> for all 6 workloads. </a:t>
            </a:r>
            <a:r>
              <a:rPr lang="en-US" sz="1200" dirty="0">
                <a:solidFill>
                  <a:schemeClr val="tx1"/>
                </a:solidFill>
                <a:cs typeface="Calibri"/>
              </a:rPr>
              <a:t>Joint optimization of execution frequencies and batch size may yield energy savings to the tune of </a:t>
            </a:r>
            <a:r>
              <a:rPr lang="en-US" sz="1200" dirty="0">
                <a:solidFill>
                  <a:schemeClr val="accent6">
                    <a:lumMod val="75000"/>
                  </a:schemeClr>
                </a:solidFill>
                <a:cs typeface="Calibri"/>
              </a:rPr>
              <a:t>35 - 42% </a:t>
            </a:r>
            <a:r>
              <a:rPr lang="en-US" sz="1200" dirty="0">
                <a:solidFill>
                  <a:schemeClr val="tx1"/>
                </a:solidFill>
                <a:cs typeface="Calibri"/>
              </a:rPr>
              <a:t>for </a:t>
            </a:r>
            <a:r>
              <a:rPr lang="en-US" sz="1200" dirty="0" err="1">
                <a:solidFill>
                  <a:schemeClr val="tx1"/>
                </a:solidFill>
                <a:cs typeface="Calibri"/>
              </a:rPr>
              <a:t>Xaviers</a:t>
            </a:r>
            <a:endParaRPr lang="en-US" sz="1200" dirty="0">
              <a:solidFill>
                <a:schemeClr val="tx1"/>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Add a takeaway banner </a:t>
            </a:r>
          </a:p>
          <a:p>
            <a:r>
              <a:rPr lang="en-US" dirty="0">
                <a:ea typeface="Calibri"/>
                <a:cs typeface="Calibri"/>
              </a:rPr>
              <a:t>Increase the font size to 18</a:t>
            </a:r>
          </a:p>
        </p:txBody>
      </p:sp>
      <p:sp>
        <p:nvSpPr>
          <p:cNvPr id="4" name="Slide Number Placeholder 3"/>
          <p:cNvSpPr>
            <a:spLocks noGrp="1"/>
          </p:cNvSpPr>
          <p:nvPr>
            <p:ph type="sldNum" sz="quarter" idx="5"/>
          </p:nvPr>
        </p:nvSpPr>
        <p:spPr/>
        <p:txBody>
          <a:bodyPr/>
          <a:lstStyle/>
          <a:p>
            <a:fld id="{9B489FDD-759D-4EC7-922B-107682C7A653}" type="slidenum">
              <a:rPr lang="en-US" smtClean="0"/>
              <a:t>56</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7195112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Notes:</a:t>
            </a:r>
            <a:br>
              <a:rPr lang="en-US" dirty="0">
                <a:ea typeface="Calibri"/>
                <a:cs typeface="Calibri"/>
              </a:rPr>
            </a:br>
            <a:r>
              <a:rPr lang="en-US" dirty="0">
                <a:ea typeface="Calibri"/>
                <a:cs typeface="Calibri"/>
              </a:rPr>
              <a:t>We discuss Orin separately as Orin being a Ampere Class device is equipped with Power-Capping and Thermal Management modules along with regular DVFS heuristics. </a:t>
            </a:r>
            <a:br>
              <a:rPr lang="en-US" dirty="0"/>
            </a:br>
            <a:r>
              <a:rPr lang="en-US" b="0" i="0" dirty="0">
                <a:solidFill>
                  <a:srgbClr val="374151"/>
                </a:solidFill>
                <a:effectLst/>
                <a:latin typeface="Söhne"/>
              </a:rPr>
              <a:t>Power capping for Ampere GPUs involves setting a maximum limit on the power consumption based on workload. Thermal throttling is another protective measure that automatically reduces the clock speed to prevent overheating when the GPU reaches a certain temperature threshold. </a:t>
            </a:r>
            <a:r>
              <a:rPr lang="en-US" sz="1200" dirty="0">
                <a:cs typeface="Calibri"/>
              </a:rPr>
              <a:t>DVFS operates at the highest CPU frequency for </a:t>
            </a:r>
            <a:r>
              <a:rPr lang="en-US" sz="1200" dirty="0">
                <a:solidFill>
                  <a:srgbClr val="FF0000"/>
                </a:solidFill>
                <a:cs typeface="Calibri"/>
              </a:rPr>
              <a:t>56%</a:t>
            </a:r>
            <a:r>
              <a:rPr lang="en-US" sz="1200" dirty="0">
                <a:cs typeface="Calibri"/>
              </a:rPr>
              <a:t> and at highest GPU frequency for </a:t>
            </a:r>
            <a:r>
              <a:rPr lang="en-US" sz="1200" dirty="0">
                <a:solidFill>
                  <a:srgbClr val="FF0000"/>
                </a:solidFill>
                <a:cs typeface="Calibri"/>
              </a:rPr>
              <a:t>59% </a:t>
            </a:r>
            <a:r>
              <a:rPr lang="en-US" sz="1200" dirty="0">
                <a:cs typeface="Calibri"/>
              </a:rPr>
              <a:t>of the total execution for </a:t>
            </a:r>
            <a:r>
              <a:rPr lang="en-US" sz="1200" dirty="0" err="1">
                <a:cs typeface="Calibri"/>
              </a:rPr>
              <a:t>Orins</a:t>
            </a:r>
            <a:r>
              <a:rPr lang="en-US" sz="1200" dirty="0">
                <a:cs typeface="Calibri"/>
              </a:rPr>
              <a:t> and this conservative behavior can be attributed to power-capping and thermal throttling. However, barring this Overall trends for </a:t>
            </a:r>
            <a:r>
              <a:rPr lang="en-US" sz="1200" dirty="0" err="1">
                <a:cs typeface="Calibri"/>
              </a:rPr>
              <a:t>Orins</a:t>
            </a:r>
            <a:r>
              <a:rPr lang="en-US" sz="1200" dirty="0">
                <a:cs typeface="Calibri"/>
              </a:rPr>
              <a:t> remain similar to Nanos and </a:t>
            </a:r>
            <a:r>
              <a:rPr lang="en-US" sz="1200" dirty="0" err="1">
                <a:cs typeface="Calibri"/>
              </a:rPr>
              <a:t>Xaviers</a:t>
            </a:r>
            <a:r>
              <a:rPr lang="en-US" sz="1200" dirty="0">
                <a:cs typeface="Calibri"/>
              </a:rPr>
              <a:t>. Our takeaways from Full sweep of </a:t>
            </a:r>
            <a:r>
              <a:rPr lang="en-US" sz="1200" dirty="0" err="1">
                <a:cs typeface="Calibri"/>
              </a:rPr>
              <a:t>Orins</a:t>
            </a:r>
            <a:r>
              <a:rPr lang="en-US" sz="1200" dirty="0">
                <a:cs typeface="Calibri"/>
              </a:rPr>
              <a:t>  are: (click) read takeaways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a:p>
            <a:r>
              <a:rPr lang="en-US" dirty="0">
                <a:ea typeface="Calibri"/>
                <a:cs typeface="Calibri"/>
              </a:rPr>
              <a:t>Comments:</a:t>
            </a:r>
          </a:p>
          <a:p>
            <a:r>
              <a:rPr lang="en-US" dirty="0">
                <a:ea typeface="Calibri"/>
                <a:cs typeface="Calibri"/>
              </a:rPr>
              <a:t>Mention the plateau effect</a:t>
            </a:r>
            <a:br>
              <a:rPr lang="en-US" dirty="0">
                <a:ea typeface="Calibri"/>
                <a:cs typeface="Calibri"/>
              </a:rPr>
            </a:br>
            <a:r>
              <a:rPr lang="en-US" dirty="0">
                <a:ea typeface="Calibri"/>
                <a:cs typeface="Calibri"/>
              </a:rPr>
              <a:t>Explain power capping and thermal throttling in one sentence</a:t>
            </a:r>
            <a:br>
              <a:rPr lang="en-US" dirty="0">
                <a:ea typeface="Calibri"/>
                <a:cs typeface="Calibri"/>
              </a:rPr>
            </a:br>
            <a:r>
              <a:rPr lang="en-US" dirty="0">
                <a:ea typeface="Calibri"/>
                <a:cs typeface="Calibri"/>
              </a:rPr>
              <a:t>Change the “within” to among governors</a:t>
            </a:r>
          </a:p>
        </p:txBody>
      </p:sp>
      <p:sp>
        <p:nvSpPr>
          <p:cNvPr id="4" name="Slide Number Placeholder 3"/>
          <p:cNvSpPr>
            <a:spLocks noGrp="1"/>
          </p:cNvSpPr>
          <p:nvPr>
            <p:ph type="sldNum" sz="quarter" idx="5"/>
          </p:nvPr>
        </p:nvSpPr>
        <p:spPr/>
        <p:txBody>
          <a:bodyPr/>
          <a:lstStyle/>
          <a:p>
            <a:fld id="{9B489FDD-759D-4EC7-922B-107682C7A653}" type="slidenum">
              <a:rPr lang="en-US" smtClean="0"/>
              <a:t>57</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0597077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Energy savings between DVFS and optimal energy configuration obtained by full sweep varies between 3.0% and 19.2% for all 6 workloads. Minima is usually achieved at a moderate GPU frequency of 816Mhz. However, despite added heuristics of power-capping and thermal management, one key takeaway that we observe is :(click) read takeaway</a:t>
            </a:r>
            <a:endParaRPr lang="en-US" dirty="0">
              <a:cs typeface="Calibri"/>
            </a:endParaRPr>
          </a:p>
          <a:p>
            <a:endParaRPr lang="en-US" dirty="0">
              <a:cs typeface="Calibri"/>
            </a:endParaRPr>
          </a:p>
          <a:p>
            <a:r>
              <a:rPr lang="en-US" dirty="0">
                <a:cs typeface="Calibri"/>
              </a:rPr>
              <a:t>Comments:</a:t>
            </a:r>
          </a:p>
          <a:p>
            <a:r>
              <a:rPr lang="en-US" dirty="0">
                <a:cs typeface="Calibri"/>
              </a:rPr>
              <a:t>I think you can present all slides on Nano, and then only mention results for Xavier and Orin that are different. Like maybe 2 additional slides at most to discuss all significant takeaways/graphs for Xavier and Orin. Since the ppt is not an exhaustive report, we only need to show main/interesting results as opposed to showing ALL results. Your report is useful for ALL results.</a:t>
            </a:r>
          </a:p>
          <a:p>
            <a:endParaRPr lang="en-US" dirty="0">
              <a:cs typeface="Calibri"/>
            </a:endParaRPr>
          </a:p>
          <a:p>
            <a:r>
              <a:rPr lang="en-US" dirty="0">
                <a:cs typeface="Calibri"/>
              </a:rPr>
              <a:t>Also need a slide or two for compilation graph and implementation impact on energy results.</a:t>
            </a:r>
          </a:p>
        </p:txBody>
      </p:sp>
      <p:sp>
        <p:nvSpPr>
          <p:cNvPr id="4" name="Slide Number Placeholder 3"/>
          <p:cNvSpPr>
            <a:spLocks noGrp="1"/>
          </p:cNvSpPr>
          <p:nvPr>
            <p:ph type="sldNum" sz="quarter" idx="5"/>
          </p:nvPr>
        </p:nvSpPr>
        <p:spPr/>
        <p:txBody>
          <a:bodyPr/>
          <a:lstStyle/>
          <a:p>
            <a:fld id="{9B489FDD-759D-4EC7-922B-107682C7A653}" type="slidenum">
              <a:rPr lang="en-US" smtClean="0"/>
              <a:t>58</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7834493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Impact of batch-size on </a:t>
            </a:r>
            <a:r>
              <a:rPr lang="en-US" dirty="0" err="1">
                <a:ea typeface="Calibri"/>
                <a:cs typeface="Calibri"/>
              </a:rPr>
              <a:t>Orins</a:t>
            </a:r>
            <a:r>
              <a:rPr lang="en-US" dirty="0">
                <a:ea typeface="Calibri"/>
                <a:cs typeface="Calibri"/>
              </a:rPr>
              <a:t> is very similar to that of Nanos and </a:t>
            </a:r>
            <a:r>
              <a:rPr lang="en-US" dirty="0" err="1">
                <a:ea typeface="Calibri"/>
                <a:cs typeface="Calibri"/>
              </a:rPr>
              <a:t>Xaviers</a:t>
            </a:r>
            <a:r>
              <a:rPr lang="en-US" dirty="0">
                <a:ea typeface="Calibri"/>
                <a:cs typeface="Calibri"/>
              </a:rPr>
              <a:t>. </a:t>
            </a:r>
            <a:r>
              <a:rPr lang="en-US" sz="1200" dirty="0">
                <a:cs typeface="Calibri"/>
              </a:rPr>
              <a:t>Energy for highest batch-size is almost </a:t>
            </a:r>
            <a:r>
              <a:rPr lang="en-US" sz="1200" dirty="0">
                <a:solidFill>
                  <a:schemeClr val="accent6">
                    <a:lumMod val="75000"/>
                  </a:schemeClr>
                </a:solidFill>
                <a:cs typeface="Calibri"/>
              </a:rPr>
              <a:t>35-40%</a:t>
            </a:r>
            <a:r>
              <a:rPr lang="en-US" sz="1200" dirty="0">
                <a:cs typeface="Calibri"/>
              </a:rPr>
              <a:t> lower than the lowest batch size. Energy drop at higher GPU frequencies is less pronounced as compared to Nanos and </a:t>
            </a:r>
            <a:r>
              <a:rPr lang="en-US" sz="1200" dirty="0" err="1">
                <a:cs typeface="Calibri"/>
              </a:rPr>
              <a:t>Xaviers</a:t>
            </a:r>
            <a:r>
              <a:rPr lang="en-US" sz="1200" dirty="0">
                <a:cs typeface="Calibri"/>
              </a:rPr>
              <a:t> due to lower I/O, memory bottlenecks since </a:t>
            </a:r>
            <a:r>
              <a:rPr lang="en-US" sz="1200" dirty="0" err="1">
                <a:cs typeface="Calibri"/>
              </a:rPr>
              <a:t>Orins</a:t>
            </a:r>
            <a:r>
              <a:rPr lang="en-US" sz="1200" dirty="0">
                <a:cs typeface="Calibri"/>
              </a:rPr>
              <a:t> have higher compute capabilities. (click) Read key takeaway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59</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640602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For our work we evaluate 6 DNN inference workloads (covering 3 </a:t>
            </a:r>
            <a:r>
              <a:rPr lang="en-US" dirty="0" err="1">
                <a:ea typeface="Calibri"/>
                <a:cs typeface="Calibri"/>
              </a:rPr>
              <a:t>usecases</a:t>
            </a:r>
            <a:r>
              <a:rPr lang="en-US" dirty="0">
                <a:ea typeface="Calibri"/>
                <a:cs typeface="Calibri"/>
              </a:rPr>
              <a:t> of </a:t>
            </a:r>
            <a:r>
              <a:rPr lang="en-US" sz="1200" dirty="0">
                <a:latin typeface="+mj-lt"/>
                <a:cs typeface="Calibri"/>
              </a:rPr>
              <a:t>Image Classification, Object detection, and Natural Language on 3 edge devices Jetson Nano, Xavier NX and Orin NX. For finding out the optimal deployment configuration the hardware parameters that we consider are CPU and GPU frequency and the workload parameters we consider are batch sizes and model initialization</a:t>
            </a:r>
          </a:p>
          <a:p>
            <a:endParaRPr lang="en-US" sz="1200" dirty="0">
              <a:latin typeface="+mj-lt"/>
              <a:ea typeface="Calibri"/>
              <a:cs typeface="Calibri"/>
            </a:endParaRPr>
          </a:p>
          <a:p>
            <a:endParaRPr lang="en-US" dirty="0">
              <a:ea typeface="Calibri"/>
              <a:cs typeface="Calibri"/>
            </a:endParaRPr>
          </a:p>
          <a:p>
            <a:endParaRPr lang="en-US" dirty="0">
              <a:ea typeface="Calibri"/>
              <a:cs typeface="Calibri"/>
            </a:endParaRPr>
          </a:p>
          <a:p>
            <a:r>
              <a:rPr lang="en-US" dirty="0">
                <a:ea typeface="Calibri"/>
                <a:cs typeface="Calibri"/>
              </a:rPr>
              <a:t>Move the research goals text to a new slide title “Research Goals)</a:t>
            </a:r>
          </a:p>
          <a:p>
            <a:r>
              <a:rPr lang="en-US" dirty="0">
                <a:ea typeface="Calibri"/>
                <a:cs typeface="Calibri"/>
              </a:rPr>
              <a:t>Too much text. You can split into 2 slides if needed with Research Goals in one slide. Also mention somewhere that you have a paper at IGSC on this already.</a:t>
            </a:r>
          </a:p>
          <a:p>
            <a:r>
              <a:rPr lang="en-US" dirty="0">
                <a:ea typeface="Calibri"/>
                <a:cs typeface="Calibri"/>
              </a:rPr>
              <a:t>Move research goals into a own slide</a:t>
            </a:r>
          </a:p>
          <a:p>
            <a:endParaRPr lang="en-US" dirty="0">
              <a:ea typeface="Calibri"/>
              <a:cs typeface="Calibri"/>
            </a:endParaRPr>
          </a:p>
          <a:p>
            <a:r>
              <a:rPr lang="en-US" dirty="0">
                <a:ea typeface="Calibri"/>
                <a:cs typeface="Calibri"/>
              </a:rPr>
              <a:t>Changelogs:</a:t>
            </a:r>
          </a:p>
        </p:txBody>
      </p:sp>
      <p:sp>
        <p:nvSpPr>
          <p:cNvPr id="4" name="Slide Number Placeholder 3"/>
          <p:cNvSpPr>
            <a:spLocks noGrp="1"/>
          </p:cNvSpPr>
          <p:nvPr>
            <p:ph type="sldNum" sz="quarter" idx="5"/>
          </p:nvPr>
        </p:nvSpPr>
        <p:spPr/>
        <p:txBody>
          <a:bodyPr/>
          <a:lstStyle/>
          <a:p>
            <a:fld id="{9B489FDD-759D-4EC7-922B-107682C7A653}" type="slidenum">
              <a:rPr lang="en-US" smtClean="0"/>
              <a:t>6</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78908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Deep Neural Network (DNN) control flow graphs, crucial for defining the network architecture, can be set up in two different ways: statically or dynamically. Static computation graphs, also known as eager loading, involve initializing the entire network architecture before any execution begins. This upfront loading tends to consume about 25% more energy initially compared to dynamic graphs. However, once loaded, static graphs become more energy-efficient over time due to their predetermined structure, which eliminates the need for building the graph during runtime.</a:t>
            </a:r>
          </a:p>
          <a:p>
            <a:pPr algn="l"/>
            <a:r>
              <a:rPr lang="en-US" b="0" i="0" dirty="0">
                <a:solidFill>
                  <a:srgbClr val="374151"/>
                </a:solidFill>
                <a:effectLst/>
                <a:latin typeface="Söhne"/>
              </a:rPr>
              <a:t>In contrast, dynamic computation graphs are constructed and potentially altered on-the-fly during execution. This flexibility allows for changes to the graph as data flows through the network, which is particularly useful for variable input sizes and conditional operations within the network. Although dynamic graphs are less energy-intensive at initialization, their ongoing construction can lead to higher cumulative energy consumption, especially in scenarios with complex or iterative data-dependent operations.</a:t>
            </a:r>
          </a:p>
          <a:p>
            <a:pPr algn="l"/>
            <a:r>
              <a:rPr lang="en-US" b="0" i="0" dirty="0">
                <a:solidFill>
                  <a:srgbClr val="374151"/>
                </a:solidFill>
                <a:effectLst/>
                <a:latin typeface="Söhne"/>
              </a:rPr>
              <a:t>This can be seen from the two attached plots. The right plot shows higher loading energy of static plots, but on an average static graphs consume about 8.5% less energy every 10 inferences. Thus in the left cumulative energy plot we see that over time, given a stream of continuous inference requests, there comes a crossover point after which cumulative energy for static plots starts getting lower and the lines start diverging. (click) Read takeaway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60</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8058590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Discussing other factors </a:t>
            </a:r>
            <a:r>
              <a:rPr lang="en-US" b="0" i="0" dirty="0" err="1">
                <a:solidFill>
                  <a:srgbClr val="374151"/>
                </a:solidFill>
                <a:effectLst/>
                <a:latin typeface="Söhne"/>
              </a:rPr>
              <a:t>impactingThe</a:t>
            </a:r>
            <a:r>
              <a:rPr lang="en-US" b="0" i="0" dirty="0">
                <a:solidFill>
                  <a:srgbClr val="374151"/>
                </a:solidFill>
                <a:effectLst/>
                <a:latin typeface="Söhne"/>
              </a:rPr>
              <a:t> comparison between </a:t>
            </a:r>
            <a:r>
              <a:rPr lang="en-US" b="0" i="0" dirty="0" err="1">
                <a:solidFill>
                  <a:srgbClr val="374151"/>
                </a:solidFill>
                <a:effectLst/>
                <a:latin typeface="Söhne"/>
              </a:rPr>
              <a:t>PyTorch</a:t>
            </a:r>
            <a:r>
              <a:rPr lang="en-US" b="0" i="0" dirty="0">
                <a:solidFill>
                  <a:srgbClr val="374151"/>
                </a:solidFill>
                <a:effectLst/>
                <a:latin typeface="Söhne"/>
              </a:rPr>
              <a:t> and </a:t>
            </a:r>
            <a:r>
              <a:rPr lang="en-US" b="0" i="0" dirty="0" err="1">
                <a:solidFill>
                  <a:srgbClr val="374151"/>
                </a:solidFill>
                <a:effectLst/>
                <a:latin typeface="Söhne"/>
              </a:rPr>
              <a:t>LibTorch</a:t>
            </a:r>
            <a:r>
              <a:rPr lang="en-US" b="0" i="0" dirty="0">
                <a:solidFill>
                  <a:srgbClr val="374151"/>
                </a:solidFill>
                <a:effectLst/>
                <a:latin typeface="Söhne"/>
              </a:rPr>
              <a:t> for DNN workloads shows that Python's implementation consumes 16% more energy than C++. Despite this, </a:t>
            </a:r>
            <a:r>
              <a:rPr lang="en-US" b="0" i="0" dirty="0" err="1">
                <a:solidFill>
                  <a:srgbClr val="374151"/>
                </a:solidFill>
                <a:effectLst/>
                <a:latin typeface="Söhne"/>
              </a:rPr>
              <a:t>PyTorch</a:t>
            </a:r>
            <a:r>
              <a:rPr lang="en-US" b="0" i="0" dirty="0">
                <a:solidFill>
                  <a:srgbClr val="374151"/>
                </a:solidFill>
                <a:effectLst/>
                <a:latin typeface="Söhne"/>
              </a:rPr>
              <a:t> remains highly favored for prototyping due to its user-friendly nature. However </a:t>
            </a:r>
            <a:r>
              <a:rPr lang="en-US" b="0" i="0" dirty="0" err="1">
                <a:solidFill>
                  <a:srgbClr val="374151"/>
                </a:solidFill>
                <a:effectLst/>
                <a:latin typeface="Söhne"/>
              </a:rPr>
              <a:t>libtorch</a:t>
            </a:r>
            <a:r>
              <a:rPr lang="en-US" b="0" i="0" dirty="0">
                <a:solidFill>
                  <a:srgbClr val="374151"/>
                </a:solidFill>
                <a:effectLst/>
                <a:latin typeface="Söhne"/>
              </a:rPr>
              <a:t> is commonly used for HPC deployments given its additional energy savings. Energy cost attributed to Python's background operations like garbage collection and lazy loading is relatively small, at 1.82% and 1.65%, respectively.</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61</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112090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summarized our broad results, (click)</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62</a:t>
            </a:fld>
            <a:endParaRPr lang="en-US"/>
          </a:p>
        </p:txBody>
      </p:sp>
    </p:spTree>
    <p:extLst>
      <p:ext uri="{BB962C8B-B14F-4D97-AF65-F5344CB8AC3E}">
        <p14:creationId xmlns:p14="http://schemas.microsoft.com/office/powerpoint/2010/main" val="39174781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move on to conclusion (click)</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63</a:t>
            </a:fld>
            <a:endParaRPr lang="en-US"/>
          </a:p>
        </p:txBody>
      </p:sp>
    </p:spTree>
    <p:extLst>
      <p:ext uri="{BB962C8B-B14F-4D97-AF65-F5344CB8AC3E}">
        <p14:creationId xmlns:p14="http://schemas.microsoft.com/office/powerpoint/2010/main" val="24802592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also discuss our Future Work (click)</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64</a:t>
            </a:fld>
            <a:endParaRPr lang="en-US"/>
          </a:p>
        </p:txBody>
      </p:sp>
    </p:spTree>
    <p:extLst>
      <p:ext uri="{BB962C8B-B14F-4D97-AF65-F5344CB8AC3E}">
        <p14:creationId xmlns:p14="http://schemas.microsoft.com/office/powerpoint/2010/main" val="12636919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Summarizing our results we find that: Adjusting CPU and GPU frequencies for optimal deployment can result in up to 22% energy savings. When both device frequencies and workload parameters, such as batch size, are optimized together, energy savings can increase to as much as 45%. Dynamic Voltage and Frequency Scaling (DVFS), despite features like power capping and thermal management, is usually less effective for energy-efficient DNN workload deployment. Utilizing larger batch sizes is beneficial for reducing energy consumption since it minimizes the overhead of I/O operations and preprocessing tasks.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65</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68841173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Static Optimization such as full sweeps are often impractical and time-consuming. Especially given the time-sensitive nature of inference requests Searching the entire CPU/GPU frequency parameter space to find the optimal or near optimal configuration, needs to be done quickly. As such, for our future work </a:t>
            </a:r>
            <a:r>
              <a:rPr lang="en-US" sz="1200" dirty="0">
                <a:solidFill>
                  <a:schemeClr val="tx1"/>
                </a:solidFill>
                <a:latin typeface="Arial"/>
                <a:sym typeface="Arial"/>
              </a:rPr>
              <a:t>we need to explore </a:t>
            </a:r>
            <a:r>
              <a:rPr lang="en-US" sz="1200" dirty="0">
                <a:solidFill>
                  <a:schemeClr val="tx1"/>
                </a:solidFill>
              </a:rPr>
              <a:t>dynamic/online optimization approaches for real-world deployment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66</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2161575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 typeface="Wingdings" pitchFamily="2" charset="2"/>
              <a:buChar char="§"/>
            </a:pPr>
            <a:r>
              <a:rPr lang="en-US" dirty="0">
                <a:ea typeface="Calibri"/>
                <a:cs typeface="Calibri"/>
              </a:rPr>
              <a:t>However, this is not a trivial problem to solve. </a:t>
            </a:r>
            <a:r>
              <a:rPr lang="en-US" sz="1200" dirty="0">
                <a:cs typeface="Calibri"/>
              </a:rPr>
              <a:t>Even the topology of a linear cost function with adversarial weights on energy and inference latency, setup to obtain a pareto front, presents a challenging landscape for online optimization. </a:t>
            </a:r>
            <a:r>
              <a:rPr lang="en-US" sz="1800" dirty="0">
                <a:cs typeface="Calibri"/>
              </a:rPr>
              <a:t>We are currently exploring multiple Multi-Armed Bandit based approaches for online gradient descent such as for dynamic optimization of the optimal configuration problem.</a:t>
            </a:r>
          </a:p>
          <a:p>
            <a:pPr marL="971550" lvl="1" indent="-285750" algn="just">
              <a:buFont typeface="Arial" panose="020B0604020202020204" pitchFamily="34" charset="0"/>
              <a:buChar char="•"/>
            </a:pPr>
            <a:endParaRPr lang="en-US" sz="1800" dirty="0"/>
          </a:p>
          <a:p>
            <a:pPr marL="971550" lvl="1" indent="-285750" algn="just">
              <a:buClrTx/>
              <a:buFont typeface="Arial" panose="020B0604020202020204" pitchFamily="34" charset="0"/>
              <a:buChar char="•"/>
            </a:pPr>
            <a:r>
              <a:rPr lang="en-US" sz="1800" dirty="0">
                <a:solidFill>
                  <a:schemeClr val="dk1"/>
                </a:solidFill>
                <a:latin typeface="Arial"/>
                <a:sym typeface="Arial"/>
              </a:rPr>
              <a:t>Thomson Sampling</a:t>
            </a:r>
          </a:p>
          <a:p>
            <a:pPr marL="971550" lvl="1" indent="-285750" algn="just">
              <a:buClrTx/>
              <a:buFont typeface="Arial" panose="020B0604020202020204" pitchFamily="34" charset="0"/>
              <a:buChar char="•"/>
            </a:pPr>
            <a:r>
              <a:rPr lang="en-US" sz="1800" dirty="0">
                <a:solidFill>
                  <a:schemeClr val="dk1"/>
                </a:solidFill>
                <a:latin typeface="Arial"/>
                <a:sym typeface="Arial"/>
              </a:rPr>
              <a:t>Online descent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67</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9862566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Add a problem statement (algorithm that picks up the near optimal)</a:t>
            </a:r>
          </a:p>
        </p:txBody>
      </p:sp>
      <p:sp>
        <p:nvSpPr>
          <p:cNvPr id="4" name="Slide Number Placeholder 3"/>
          <p:cNvSpPr>
            <a:spLocks noGrp="1"/>
          </p:cNvSpPr>
          <p:nvPr>
            <p:ph type="sldNum" sz="quarter" idx="5"/>
          </p:nvPr>
        </p:nvSpPr>
        <p:spPr/>
        <p:txBody>
          <a:bodyPr/>
          <a:lstStyle/>
          <a:p>
            <a:fld id="{9B489FDD-759D-4EC7-922B-107682C7A653}" type="slidenum">
              <a:rPr lang="en-US" smtClean="0"/>
              <a:t>69</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8265286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Move this to background</a:t>
            </a:r>
          </a:p>
        </p:txBody>
      </p:sp>
      <p:sp>
        <p:nvSpPr>
          <p:cNvPr id="4" name="Slide Number Placeholder 3"/>
          <p:cNvSpPr>
            <a:spLocks noGrp="1"/>
          </p:cNvSpPr>
          <p:nvPr>
            <p:ph type="sldNum" sz="quarter" idx="5"/>
          </p:nvPr>
        </p:nvSpPr>
        <p:spPr/>
        <p:txBody>
          <a:bodyPr/>
          <a:lstStyle/>
          <a:p>
            <a:fld id="{9B489FDD-759D-4EC7-922B-107682C7A653}" type="slidenum">
              <a:rPr lang="en-US" smtClean="0"/>
              <a:t>70</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04742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broad research goals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We aim to understand how these hardware and workload parameters influence energy consumption during DNN inference on these 3 edge devices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Another key objective of our study is to examine whether we can surpass the energy efficiency achieved by default device heuristics during DNN inference on edge devices by doing a full sweep of all supported CPU/GPU frequencies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a:rPr>
              <a:t>(click) These work was recently published as </a:t>
            </a:r>
            <a:r>
              <a:rPr lang="en-US" sz="1200" b="0" dirty="0">
                <a:solidFill>
                  <a:srgbClr val="C00000"/>
                </a:solidFill>
              </a:rPr>
              <a:t>part of proceedings at International Green and Sustainable Computing Conference, 2023</a:t>
            </a:r>
            <a:endParaRPr lang="en-US" sz="1200" dirty="0">
              <a:cs typeface="Calibri"/>
            </a:endParaRPr>
          </a:p>
          <a:p>
            <a:endParaRPr lang="en-US" dirty="0"/>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7</a:t>
            </a:fld>
            <a:endParaRPr lang="en-US"/>
          </a:p>
        </p:txBody>
      </p:sp>
    </p:spTree>
    <p:extLst>
      <p:ext uri="{BB962C8B-B14F-4D97-AF65-F5344CB8AC3E}">
        <p14:creationId xmlns:p14="http://schemas.microsoft.com/office/powerpoint/2010/main" val="19911674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a:p>
            <a:r>
              <a:rPr lang="en-US" dirty="0">
                <a:ea typeface="Calibri"/>
                <a:cs typeface="Calibri"/>
              </a:rPr>
              <a:t>One knob we consider is freq.</a:t>
            </a:r>
          </a:p>
          <a:p>
            <a:r>
              <a:rPr lang="en-US" dirty="0">
                <a:ea typeface="Calibri"/>
                <a:cs typeface="Calibri"/>
              </a:rPr>
              <a:t>CPU GPU frequency can be adjusted but at the cost of power or latency</a:t>
            </a:r>
          </a:p>
          <a:p>
            <a:r>
              <a:rPr lang="en-US" dirty="0">
                <a:ea typeface="Calibri"/>
                <a:cs typeface="Calibri"/>
              </a:rPr>
              <a:t>Replace graph with table</a:t>
            </a:r>
          </a:p>
          <a:p>
            <a:r>
              <a:rPr lang="en-US" dirty="0">
                <a:ea typeface="Calibri"/>
                <a:cs typeface="Calibri"/>
              </a:rPr>
              <a:t>Try to keep slide title location and format consistent across slides.</a:t>
            </a:r>
          </a:p>
          <a:p>
            <a:r>
              <a:rPr lang="en-US" dirty="0">
                <a:ea typeface="Calibri"/>
                <a:cs typeface="Calibri"/>
              </a:rPr>
              <a:t>"needs to </a:t>
            </a:r>
            <a:r>
              <a:rPr lang="en-US" b="1" dirty="0">
                <a:ea typeface="Calibri"/>
                <a:cs typeface="Calibri"/>
              </a:rPr>
              <a:t>be</a:t>
            </a:r>
            <a:r>
              <a:rPr lang="en-US" dirty="0">
                <a:ea typeface="Calibri"/>
                <a:cs typeface="Calibri"/>
              </a:rPr>
              <a:t> studied separately"</a:t>
            </a:r>
          </a:p>
          <a:p>
            <a:r>
              <a:rPr lang="en-US" dirty="0">
                <a:ea typeface="Calibri"/>
                <a:cs typeface="Calibri"/>
              </a:rPr>
              <a:t>5 bullets is a bit much for opening slides. You do not need to do death-by-information to get your point across. Keep it to few, prominent points.</a:t>
            </a:r>
          </a:p>
        </p:txBody>
      </p:sp>
      <p:sp>
        <p:nvSpPr>
          <p:cNvPr id="4" name="Slide Number Placeholder 3"/>
          <p:cNvSpPr>
            <a:spLocks noGrp="1"/>
          </p:cNvSpPr>
          <p:nvPr>
            <p:ph type="sldNum" sz="quarter" idx="5"/>
          </p:nvPr>
        </p:nvSpPr>
        <p:spPr/>
        <p:txBody>
          <a:bodyPr/>
          <a:lstStyle/>
          <a:p>
            <a:fld id="{9B489FDD-759D-4EC7-922B-107682C7A653}" type="slidenum">
              <a:rPr lang="en-US" smtClean="0"/>
              <a:t>71</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690987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Not sure we want to show results upfront. This is not a paper as such. Again, please see Deb's flow in his RPE.</a:t>
            </a:r>
            <a:endParaRPr lang="en-US" dirty="0"/>
          </a:p>
        </p:txBody>
      </p:sp>
      <p:sp>
        <p:nvSpPr>
          <p:cNvPr id="4" name="Slide Number Placeholder 3"/>
          <p:cNvSpPr>
            <a:spLocks noGrp="1"/>
          </p:cNvSpPr>
          <p:nvPr>
            <p:ph type="sldNum" sz="quarter" idx="5"/>
          </p:nvPr>
        </p:nvSpPr>
        <p:spPr/>
        <p:txBody>
          <a:bodyPr/>
          <a:lstStyle/>
          <a:p>
            <a:fld id="{9B489FDD-759D-4EC7-922B-107682C7A653}" type="slidenum">
              <a:rPr lang="en-US" smtClean="0"/>
              <a:t>72</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6536081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Can/should be skipped. You can put this in backup slides.</a:t>
            </a:r>
            <a:endParaRPr lang="en-US"/>
          </a:p>
        </p:txBody>
      </p:sp>
      <p:sp>
        <p:nvSpPr>
          <p:cNvPr id="4" name="Slide Number Placeholder 3"/>
          <p:cNvSpPr>
            <a:spLocks noGrp="1"/>
          </p:cNvSpPr>
          <p:nvPr>
            <p:ph type="sldNum" sz="quarter" idx="5"/>
          </p:nvPr>
        </p:nvSpPr>
        <p:spPr/>
        <p:txBody>
          <a:bodyPr/>
          <a:lstStyle/>
          <a:p>
            <a:fld id="{9B489FDD-759D-4EC7-922B-107682C7A653}" type="slidenum">
              <a:rPr lang="en-US" smtClean="0"/>
              <a:t>73</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4801639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Highlight throughput</a:t>
            </a:r>
            <a:br>
              <a:rPr lang="en-US" dirty="0">
                <a:ea typeface="Calibri"/>
                <a:cs typeface="Calibri"/>
              </a:rPr>
            </a:br>
            <a:r>
              <a:rPr lang="en-US" dirty="0">
                <a:ea typeface="Calibri"/>
                <a:cs typeface="Calibri"/>
              </a:rPr>
              <a:t>Change Throughput unit to uniform TOPs</a:t>
            </a:r>
          </a:p>
        </p:txBody>
      </p:sp>
      <p:sp>
        <p:nvSpPr>
          <p:cNvPr id="4" name="Slide Number Placeholder 3"/>
          <p:cNvSpPr>
            <a:spLocks noGrp="1"/>
          </p:cNvSpPr>
          <p:nvPr>
            <p:ph type="sldNum" sz="quarter" idx="5"/>
          </p:nvPr>
        </p:nvSpPr>
        <p:spPr/>
        <p:txBody>
          <a:bodyPr/>
          <a:lstStyle/>
          <a:p>
            <a:fld id="{9B489FDD-759D-4EC7-922B-107682C7A653}" type="slidenum">
              <a:rPr lang="en-US" smtClean="0"/>
              <a:t>74</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2351638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Mention the plateau effect</a:t>
            </a:r>
            <a:br>
              <a:rPr lang="en-US" dirty="0">
                <a:ea typeface="Calibri"/>
                <a:cs typeface="Calibri"/>
              </a:rPr>
            </a:br>
            <a:br>
              <a:rPr lang="en-US" dirty="0">
                <a:ea typeface="Calibri"/>
                <a:cs typeface="Calibri"/>
              </a:rPr>
            </a:br>
            <a:r>
              <a:rPr lang="en-US" dirty="0">
                <a:ea typeface="Calibri"/>
                <a:cs typeface="Calibri"/>
              </a:rPr>
              <a:t>remove all captions</a:t>
            </a:r>
            <a:br>
              <a:rPr lang="en-US" dirty="0">
                <a:ea typeface="Calibri"/>
                <a:cs typeface="Calibri"/>
              </a:rPr>
            </a:br>
            <a:br>
              <a:rPr lang="en-US" dirty="0">
                <a:ea typeface="Calibri"/>
                <a:cs typeface="Calibri"/>
              </a:rPr>
            </a:br>
            <a:r>
              <a:rPr lang="en-US" dirty="0">
                <a:ea typeface="Calibri"/>
                <a:cs typeface="Calibri"/>
              </a:rPr>
              <a:t>Explain the figures </a:t>
            </a:r>
            <a:br>
              <a:rPr lang="en-US" dirty="0">
                <a:ea typeface="Calibri"/>
                <a:cs typeface="Calibri"/>
              </a:rPr>
            </a:br>
            <a:r>
              <a:rPr lang="en-US" dirty="0">
                <a:ea typeface="Calibri"/>
                <a:cs typeface="Calibri"/>
              </a:rPr>
              <a:t>Animate the key takeaway</a:t>
            </a:r>
            <a:br>
              <a:rPr lang="en-US" dirty="0">
                <a:ea typeface="Calibri"/>
                <a:cs typeface="Calibri"/>
              </a:rPr>
            </a:br>
            <a:r>
              <a:rPr lang="en-US" dirty="0">
                <a:ea typeface="Calibri"/>
                <a:cs typeface="Calibri"/>
              </a:rPr>
              <a:t>Figure sizes should increase</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75</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41061366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plot</a:t>
            </a:r>
          </a:p>
        </p:txBody>
      </p:sp>
      <p:sp>
        <p:nvSpPr>
          <p:cNvPr id="4" name="Slide Number Placeholder 3"/>
          <p:cNvSpPr>
            <a:spLocks noGrp="1"/>
          </p:cNvSpPr>
          <p:nvPr>
            <p:ph type="sldNum" sz="quarter" idx="5"/>
          </p:nvPr>
        </p:nvSpPr>
        <p:spPr/>
        <p:txBody>
          <a:bodyPr/>
          <a:lstStyle/>
          <a:p>
            <a:fld id="{9B489FDD-759D-4EC7-922B-107682C7A653}" type="slidenum">
              <a:rPr lang="en-US" smtClean="0"/>
              <a:t>76</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0687768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Mention the plateau effect</a:t>
            </a:r>
          </a:p>
        </p:txBody>
      </p:sp>
      <p:sp>
        <p:nvSpPr>
          <p:cNvPr id="4" name="Slide Number Placeholder 3"/>
          <p:cNvSpPr>
            <a:spLocks noGrp="1"/>
          </p:cNvSpPr>
          <p:nvPr>
            <p:ph type="sldNum" sz="quarter" idx="5"/>
          </p:nvPr>
        </p:nvSpPr>
        <p:spPr/>
        <p:txBody>
          <a:bodyPr/>
          <a:lstStyle/>
          <a:p>
            <a:fld id="{9B489FDD-759D-4EC7-922B-107682C7A653}" type="slidenum">
              <a:rPr lang="en-US" smtClean="0"/>
              <a:t>77</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0282282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78</a:t>
            </a:fld>
            <a:endParaRPr lang="en-US"/>
          </a:p>
        </p:txBody>
      </p:sp>
    </p:spTree>
    <p:extLst>
      <p:ext uri="{BB962C8B-B14F-4D97-AF65-F5344CB8AC3E}">
        <p14:creationId xmlns:p14="http://schemas.microsoft.com/office/powerpoint/2010/main" val="8784330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120791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902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r>
              <a:rPr lang="en-US" dirty="0"/>
              <a:t>The Rest of RPE is divided into 4 main sections.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8</a:t>
            </a:fld>
            <a:endParaRPr lang="en-US"/>
          </a:p>
        </p:txBody>
      </p:sp>
    </p:spTree>
    <p:extLst>
      <p:ext uri="{BB962C8B-B14F-4D97-AF65-F5344CB8AC3E}">
        <p14:creationId xmlns:p14="http://schemas.microsoft.com/office/powerpoint/2010/main" val="35607202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540371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064567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Remove white/red contrast for subsections</a:t>
            </a:r>
            <a:br>
              <a:rPr lang="en-US" dirty="0"/>
            </a:br>
            <a:br>
              <a:rPr lang="en-US" dirty="0"/>
            </a:br>
            <a:r>
              <a:rPr lang="en-US" dirty="0"/>
              <a:t>Left box reduce text (Reduce to Nano, Orin, Computation Graph)</a:t>
            </a: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590950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6264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0220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4582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7271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cs typeface="Calibri"/>
              </a:rPr>
              <a:t>Too much text again :)</a:t>
            </a:r>
          </a:p>
          <a:p>
            <a:r>
              <a:rPr lang="en-US" dirty="0">
                <a:cs typeface="Calibri"/>
              </a:rPr>
              <a:t>For each bullet in outline, like BG &amp; PW, add at most 2-3 sub-bullets. Also, maybe switch left and right panes?</a:t>
            </a:r>
            <a:br>
              <a:rPr lang="en-US" dirty="0">
                <a:cs typeface="Calibri"/>
              </a:rPr>
            </a:br>
            <a:br>
              <a:rPr lang="en-US" dirty="0">
                <a:cs typeface="Calibri"/>
              </a:rPr>
            </a:br>
            <a:r>
              <a:rPr lang="en-US" dirty="0">
                <a:cs typeface="Calibri"/>
              </a:rPr>
              <a:t>Create a separate slide for prior work and discuss what kind of prior work we are discussing and omitting</a:t>
            </a: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8270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Notes:</a:t>
            </a:r>
          </a:p>
          <a:p>
            <a:r>
              <a:rPr lang="en-US" dirty="0">
                <a:ea typeface="Calibri"/>
                <a:cs typeface="Calibri"/>
              </a:rPr>
              <a:t>Moving to works studying </a:t>
            </a:r>
            <a:r>
              <a:rPr lang="en-US" sz="1200" u="sng" dirty="0"/>
              <a:t>Power/Performance </a:t>
            </a:r>
            <a:r>
              <a:rPr lang="en-US" sz="1200" dirty="0"/>
              <a:t>for </a:t>
            </a:r>
            <a:r>
              <a:rPr lang="en-US" sz="1200" u="sng" dirty="0"/>
              <a:t>DNN Inference - </a:t>
            </a:r>
            <a:r>
              <a:rPr lang="en-US" b="0" i="0" dirty="0" err="1">
                <a:solidFill>
                  <a:srgbClr val="374151"/>
                </a:solidFill>
                <a:effectLst/>
                <a:latin typeface="Söhne"/>
              </a:rPr>
              <a:t>DeepEdgeBench</a:t>
            </a:r>
            <a:r>
              <a:rPr lang="en-US" b="0" i="0" dirty="0">
                <a:solidFill>
                  <a:srgbClr val="374151"/>
                </a:solidFill>
                <a:effectLst/>
                <a:latin typeface="Söhne"/>
              </a:rPr>
              <a:t> studies the power consumption of MobileNet-V2 across various edge devices, without optimizing hardware or model parameters for energy efficiency. </a:t>
            </a:r>
            <a:r>
              <a:rPr lang="en-US" b="0" i="0" dirty="0" err="1">
                <a:solidFill>
                  <a:srgbClr val="374151"/>
                </a:solidFill>
                <a:effectLst/>
                <a:latin typeface="Söhne"/>
              </a:rPr>
              <a:t>Süzen</a:t>
            </a:r>
            <a:r>
              <a:rPr lang="en-US" b="0" i="0" dirty="0">
                <a:solidFill>
                  <a:srgbClr val="374151"/>
                </a:solidFill>
                <a:effectLst/>
                <a:latin typeface="Söhne"/>
              </a:rPr>
              <a:t> et al. compare the performance of single-board computers like the Nano, TX2, and Raspberry Pi for CNNs, focusing on accuracy, inference time, memory, and power consumption, but do not explore the influence of CPU/GPU frequency or other specific workload parameters on energy usage. While both works report energy measurements, the focus of work is not energy-efficient deployments rather focusing and power/accuracy tradeoffs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B489FDD-759D-4EC7-922B-107682C7A653}" type="slidenum">
              <a:rPr lang="en-US" smtClean="0"/>
              <a:t>89</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17700458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Summarizing all the prior works investigating power and performance on DNN inference deployments on edge (click)</a:t>
            </a:r>
          </a:p>
          <a:p>
            <a:endParaRPr lang="en-US" dirty="0">
              <a:ea typeface="Calibri"/>
              <a:cs typeface="Calibri"/>
            </a:endParaRPr>
          </a:p>
          <a:p>
            <a:r>
              <a:rPr lang="en-US" dirty="0">
                <a:ea typeface="Calibri"/>
                <a:cs typeface="Calibri"/>
              </a:rPr>
              <a:t>Comments:</a:t>
            </a:r>
          </a:p>
          <a:p>
            <a:r>
              <a:rPr lang="en-US" dirty="0">
                <a:ea typeface="Calibri"/>
                <a:cs typeface="Calibri"/>
              </a:rPr>
              <a:t>May be best to only list and only discuss works that focus at least on power/energy and ignore the rest entirely</a:t>
            </a:r>
          </a:p>
        </p:txBody>
      </p:sp>
      <p:sp>
        <p:nvSpPr>
          <p:cNvPr id="4" name="Slide Number Placeholder 3"/>
          <p:cNvSpPr>
            <a:spLocks noGrp="1"/>
          </p:cNvSpPr>
          <p:nvPr>
            <p:ph type="sldNum" sz="quarter" idx="5"/>
          </p:nvPr>
        </p:nvSpPr>
        <p:spPr/>
        <p:txBody>
          <a:bodyPr/>
          <a:lstStyle/>
          <a:p>
            <a:fld id="{9B489FDD-759D-4EC7-922B-107682C7A653}" type="slidenum">
              <a:rPr lang="en-US" smtClean="0"/>
              <a:t>90</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3470243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a:t>
            </a:r>
          </a:p>
          <a:p>
            <a:r>
              <a:rPr lang="en-US" dirty="0"/>
              <a:t>Background &amp; Prior Work (click)</a:t>
            </a:r>
          </a:p>
          <a:p>
            <a:endParaRPr lang="en-US" dirty="0"/>
          </a:p>
          <a:p>
            <a:r>
              <a:rPr lang="en-US" dirty="0"/>
              <a:t>Changelogs:</a:t>
            </a:r>
          </a:p>
          <a:p>
            <a:r>
              <a:rPr lang="en-US" dirty="0"/>
              <a:t>Added a new research goals slide</a:t>
            </a:r>
          </a:p>
        </p:txBody>
      </p:sp>
      <p:sp>
        <p:nvSpPr>
          <p:cNvPr id="4" name="Footer Placeholder 3"/>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
        <p:nvSpPr>
          <p:cNvPr id="5" name="Slide Number Placeholder 4"/>
          <p:cNvSpPr>
            <a:spLocks noGrp="1"/>
          </p:cNvSpPr>
          <p:nvPr>
            <p:ph type="sldNum" sz="quarter" idx="5"/>
          </p:nvPr>
        </p:nvSpPr>
        <p:spPr/>
        <p:txBody>
          <a:bodyPr/>
          <a:lstStyle/>
          <a:p>
            <a:fld id="{9B489FDD-759D-4EC7-922B-107682C7A653}" type="slidenum">
              <a:rPr lang="en-US" smtClean="0"/>
              <a:t>9</a:t>
            </a:fld>
            <a:endParaRPr lang="en-US"/>
          </a:p>
        </p:txBody>
      </p:sp>
    </p:spTree>
    <p:extLst>
      <p:ext uri="{BB962C8B-B14F-4D97-AF65-F5344CB8AC3E}">
        <p14:creationId xmlns:p14="http://schemas.microsoft.com/office/powerpoint/2010/main" val="4400078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Notes:</a:t>
            </a:r>
          </a:p>
          <a:p>
            <a:r>
              <a:rPr lang="en-US" dirty="0">
                <a:ea typeface="Calibri"/>
                <a:cs typeface="Calibri"/>
              </a:rPr>
              <a:t>Our work primarily focuses on optimal DNN inference deployments on edge with emphasis on energy vis-a-vis power, performance or accuracy.</a:t>
            </a:r>
          </a:p>
        </p:txBody>
      </p:sp>
      <p:sp>
        <p:nvSpPr>
          <p:cNvPr id="4" name="Slide Number Placeholder 3"/>
          <p:cNvSpPr>
            <a:spLocks noGrp="1"/>
          </p:cNvSpPr>
          <p:nvPr>
            <p:ph type="sldNum" sz="quarter" idx="5"/>
          </p:nvPr>
        </p:nvSpPr>
        <p:spPr/>
        <p:txBody>
          <a:bodyPr/>
          <a:lstStyle/>
          <a:p>
            <a:fld id="{9B489FDD-759D-4EC7-922B-107682C7A653}" type="slidenum">
              <a:rPr lang="en-US" smtClean="0"/>
              <a:t>91</a:t>
            </a:fld>
            <a:endParaRPr lang="en-US"/>
          </a:p>
        </p:txBody>
      </p:sp>
      <p:sp>
        <p:nvSpPr>
          <p:cNvPr id="5" name="Footer Placeholder 4">
            <a:extLst>
              <a:ext uri="{FF2B5EF4-FFF2-40B4-BE49-F238E27FC236}">
                <a16:creationId xmlns:a16="http://schemas.microsoft.com/office/drawing/2014/main" id="{EA4F94C1-E19E-EA50-61D7-CDEA813BAFDD}"/>
              </a:ext>
            </a:extLst>
          </p:cNvPr>
          <p:cNvSpPr>
            <a:spLocks noGrp="1"/>
          </p:cNvSpPr>
          <p:nvPr>
            <p:ph type="ftr" sz="quarter" idx="4"/>
          </p:nvPr>
        </p:nvSpPr>
        <p:spPr/>
        <p:txBody>
          <a:bodyPr/>
          <a:lstStyle/>
          <a:p>
            <a:r>
              <a:rPr lang="en-US"/>
              <a:t>Sources: Schwartz, R., Dodge, J., Smith, N. A., &amp; Etzioni, O. (2019). Green AI. ArXiv. /abs/1907.10597, Estimates by Ministry of Economy in Japan, Trade and Industry/Green IT Promotion Council</a:t>
            </a:r>
          </a:p>
        </p:txBody>
      </p:sp>
    </p:spTree>
    <p:extLst>
      <p:ext uri="{BB962C8B-B14F-4D97-AF65-F5344CB8AC3E}">
        <p14:creationId xmlns:p14="http://schemas.microsoft.com/office/powerpoint/2010/main" val="706814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743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4394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1659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Option 1">
  <p:cSld name="Title Slide: Option 1">
    <p:spTree>
      <p:nvGrpSpPr>
        <p:cNvPr id="1" name="Shape 16"/>
        <p:cNvGrpSpPr/>
        <p:nvPr/>
      </p:nvGrpSpPr>
      <p:grpSpPr>
        <a:xfrm>
          <a:off x="0" y="0"/>
          <a:ext cx="0" cy="0"/>
          <a:chOff x="0" y="0"/>
          <a:chExt cx="0" cy="0"/>
        </a:xfrm>
      </p:grpSpPr>
      <p:pic>
        <p:nvPicPr>
          <p:cNvPr id="17" name="Google Shape;17;p2"/>
          <p:cNvPicPr preferRelativeResize="0"/>
          <p:nvPr/>
        </p:nvPicPr>
        <p:blipFill rotWithShape="1">
          <a:blip r:embed="rId2">
            <a:alphaModFix/>
          </a:blip>
          <a:srcRect/>
          <a:stretch/>
        </p:blipFill>
        <p:spPr>
          <a:xfrm>
            <a:off x="-4948" y="0"/>
            <a:ext cx="12201898" cy="6858000"/>
          </a:xfrm>
          <a:prstGeom prst="rect">
            <a:avLst/>
          </a:prstGeom>
          <a:noFill/>
          <a:ln>
            <a:noFill/>
          </a:ln>
        </p:spPr>
      </p:pic>
      <p:sp>
        <p:nvSpPr>
          <p:cNvPr id="18" name="Google Shape;18;p2"/>
          <p:cNvSpPr txBox="1">
            <a:spLocks noGrp="1"/>
          </p:cNvSpPr>
          <p:nvPr>
            <p:ph type="subTitle" idx="1"/>
          </p:nvPr>
        </p:nvSpPr>
        <p:spPr>
          <a:xfrm>
            <a:off x="1066800" y="5079712"/>
            <a:ext cx="9144000" cy="982555"/>
          </a:xfrm>
          <a:prstGeom prst="rect">
            <a:avLst/>
          </a:prstGeom>
          <a:noFill/>
          <a:ln>
            <a:noFill/>
          </a:ln>
        </p:spPr>
        <p:txBody>
          <a:bodyPr spcFirstLastPara="1" wrap="square" lIns="0" tIns="0" rIns="0" bIns="0" anchor="t" anchorCtr="0">
            <a:noAutofit/>
          </a:bodyPr>
          <a:lstStyle>
            <a:lvl1pPr marR="0" lvl="0" algn="l" rtl="0">
              <a:lnSpc>
                <a:spcPct val="150000"/>
              </a:lnSpc>
              <a:spcBef>
                <a:spcPts val="10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1" i="0" u="none" strike="noStrike" cap="none">
                <a:solidFill>
                  <a:schemeClr val="lt1"/>
                </a:solidFill>
                <a:latin typeface="Arial"/>
                <a:ea typeface="Arial"/>
                <a:cs typeface="Arial"/>
                <a:sym typeface="Arial"/>
              </a:defRPr>
            </a:lvl1pPr>
            <a:lvl2pPr marL="0" lvl="1" indent="0" algn="r">
              <a:spcBef>
                <a:spcPts val="0"/>
              </a:spcBef>
              <a:buNone/>
              <a:defRPr sz="1000" b="1" i="0" u="none" strike="noStrike" cap="none">
                <a:solidFill>
                  <a:schemeClr val="lt1"/>
                </a:solidFill>
                <a:latin typeface="Arial"/>
                <a:ea typeface="Arial"/>
                <a:cs typeface="Arial"/>
                <a:sym typeface="Arial"/>
              </a:defRPr>
            </a:lvl2pPr>
            <a:lvl3pPr marL="0" lvl="2" indent="0" algn="r">
              <a:spcBef>
                <a:spcPts val="0"/>
              </a:spcBef>
              <a:buNone/>
              <a:defRPr sz="1000" b="1" i="0" u="none" strike="noStrike" cap="none">
                <a:solidFill>
                  <a:schemeClr val="lt1"/>
                </a:solidFill>
                <a:latin typeface="Arial"/>
                <a:ea typeface="Arial"/>
                <a:cs typeface="Arial"/>
                <a:sym typeface="Arial"/>
              </a:defRPr>
            </a:lvl3pPr>
            <a:lvl4pPr marL="0" lvl="3" indent="0" algn="r">
              <a:spcBef>
                <a:spcPts val="0"/>
              </a:spcBef>
              <a:buNone/>
              <a:defRPr sz="1000" b="1" i="0" u="none" strike="noStrike" cap="none">
                <a:solidFill>
                  <a:schemeClr val="lt1"/>
                </a:solidFill>
                <a:latin typeface="Arial"/>
                <a:ea typeface="Arial"/>
                <a:cs typeface="Arial"/>
                <a:sym typeface="Arial"/>
              </a:defRPr>
            </a:lvl4pPr>
            <a:lvl5pPr marL="0" lvl="4" indent="0" algn="r">
              <a:spcBef>
                <a:spcPts val="0"/>
              </a:spcBef>
              <a:buNone/>
              <a:defRPr sz="1000" b="1" i="0" u="none" strike="noStrike" cap="none">
                <a:solidFill>
                  <a:schemeClr val="lt1"/>
                </a:solidFill>
                <a:latin typeface="Arial"/>
                <a:ea typeface="Arial"/>
                <a:cs typeface="Arial"/>
                <a:sym typeface="Arial"/>
              </a:defRPr>
            </a:lvl5pPr>
            <a:lvl6pPr marL="0" lvl="5" indent="0" algn="r">
              <a:spcBef>
                <a:spcPts val="0"/>
              </a:spcBef>
              <a:buNone/>
              <a:defRPr sz="1000" b="1" i="0" u="none" strike="noStrike" cap="none">
                <a:solidFill>
                  <a:schemeClr val="lt1"/>
                </a:solidFill>
                <a:latin typeface="Arial"/>
                <a:ea typeface="Arial"/>
                <a:cs typeface="Arial"/>
                <a:sym typeface="Arial"/>
              </a:defRPr>
            </a:lvl6pPr>
            <a:lvl7pPr marL="0" lvl="6" indent="0" algn="r">
              <a:spcBef>
                <a:spcPts val="0"/>
              </a:spcBef>
              <a:buNone/>
              <a:defRPr sz="1000" b="1" i="0" u="none" strike="noStrike" cap="none">
                <a:solidFill>
                  <a:schemeClr val="lt1"/>
                </a:solidFill>
                <a:latin typeface="Arial"/>
                <a:ea typeface="Arial"/>
                <a:cs typeface="Arial"/>
                <a:sym typeface="Arial"/>
              </a:defRPr>
            </a:lvl7pPr>
            <a:lvl8pPr marL="0" lvl="7" indent="0" algn="r">
              <a:spcBef>
                <a:spcPts val="0"/>
              </a:spcBef>
              <a:buNone/>
              <a:defRPr sz="1000" b="1" i="0" u="none" strike="noStrike" cap="none">
                <a:solidFill>
                  <a:schemeClr val="lt1"/>
                </a:solidFill>
                <a:latin typeface="Arial"/>
                <a:ea typeface="Arial"/>
                <a:cs typeface="Arial"/>
                <a:sym typeface="Arial"/>
              </a:defRPr>
            </a:lvl8pPr>
            <a:lvl9pPr marL="0" lvl="8" indent="0" algn="r">
              <a:spcBef>
                <a:spcPts val="0"/>
              </a:spcBef>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0" name="Google Shape;20;p2"/>
          <p:cNvPicPr preferRelativeResize="0"/>
          <p:nvPr/>
        </p:nvPicPr>
        <p:blipFill rotWithShape="1">
          <a:blip r:embed="rId3">
            <a:alphaModFix/>
          </a:blip>
          <a:srcRect/>
          <a:stretch/>
        </p:blipFill>
        <p:spPr>
          <a:xfrm>
            <a:off x="1066799" y="650905"/>
            <a:ext cx="3874959" cy="654923"/>
          </a:xfrm>
          <a:prstGeom prst="rect">
            <a:avLst/>
          </a:prstGeom>
          <a:noFill/>
          <a:ln>
            <a:noFill/>
          </a:ln>
        </p:spPr>
      </p:pic>
      <p:cxnSp>
        <p:nvCxnSpPr>
          <p:cNvPr id="21" name="Google Shape;21;p2"/>
          <p:cNvCxnSpPr/>
          <p:nvPr/>
        </p:nvCxnSpPr>
        <p:spPr>
          <a:xfrm>
            <a:off x="1066800" y="4793201"/>
            <a:ext cx="10058400" cy="0"/>
          </a:xfrm>
          <a:prstGeom prst="straightConnector1">
            <a:avLst/>
          </a:prstGeom>
          <a:noFill/>
          <a:ln w="25400" cap="rnd" cmpd="sng">
            <a:solidFill>
              <a:schemeClr val="lt1"/>
            </a:solidFill>
            <a:prstDash val="dot"/>
            <a:round/>
            <a:headEnd type="none" w="sm" len="sm"/>
            <a:tailEnd type="none" w="sm" len="sm"/>
          </a:ln>
        </p:spPr>
      </p:cxnSp>
      <p:pic>
        <p:nvPicPr>
          <p:cNvPr id="22" name="Google Shape;22;p2"/>
          <p:cNvPicPr preferRelativeResize="0"/>
          <p:nvPr/>
        </p:nvPicPr>
        <p:blipFill rotWithShape="1">
          <a:blip r:embed="rId4">
            <a:alphaModFix/>
          </a:blip>
          <a:srcRect/>
          <a:stretch/>
        </p:blipFill>
        <p:spPr>
          <a:xfrm>
            <a:off x="1066799" y="1883088"/>
            <a:ext cx="6489977" cy="23886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Option 2" type="title">
  <p:cSld name="TITLE">
    <p:spTree>
      <p:nvGrpSpPr>
        <p:cNvPr id="1" name="Shape 23"/>
        <p:cNvGrpSpPr/>
        <p:nvPr/>
      </p:nvGrpSpPr>
      <p:grpSpPr>
        <a:xfrm>
          <a:off x="0" y="0"/>
          <a:ext cx="0" cy="0"/>
          <a:chOff x="0" y="0"/>
          <a:chExt cx="0" cy="0"/>
        </a:xfrm>
      </p:grpSpPr>
      <p:pic>
        <p:nvPicPr>
          <p:cNvPr id="24" name="Google Shape;24;p3"/>
          <p:cNvPicPr preferRelativeResize="0"/>
          <p:nvPr/>
        </p:nvPicPr>
        <p:blipFill rotWithShape="1">
          <a:blip r:embed="rId2">
            <a:alphaModFix/>
          </a:blip>
          <a:srcRect/>
          <a:stretch/>
        </p:blipFill>
        <p:spPr>
          <a:xfrm>
            <a:off x="-4948" y="0"/>
            <a:ext cx="12201896" cy="6858000"/>
          </a:xfrm>
          <a:prstGeom prst="rect">
            <a:avLst/>
          </a:prstGeom>
          <a:noFill/>
          <a:ln>
            <a:noFill/>
          </a:ln>
        </p:spPr>
      </p:pic>
      <p:sp>
        <p:nvSpPr>
          <p:cNvPr id="25" name="Google Shape;25;p3"/>
          <p:cNvSpPr txBox="1">
            <a:spLocks noGrp="1"/>
          </p:cNvSpPr>
          <p:nvPr>
            <p:ph type="ctrTitle"/>
          </p:nvPr>
        </p:nvSpPr>
        <p:spPr>
          <a:xfrm>
            <a:off x="1029222" y="1473013"/>
            <a:ext cx="6962384" cy="2964689"/>
          </a:xfrm>
          <a:prstGeom prst="rect">
            <a:avLst/>
          </a:prstGeom>
          <a:noFill/>
          <a:ln>
            <a:noFill/>
          </a:ln>
        </p:spPr>
        <p:txBody>
          <a:bodyPr spcFirstLastPara="1" wrap="square" lIns="0" tIns="0" rIns="0" bIns="0" anchor="t" anchorCtr="0">
            <a:noAutofit/>
          </a:bodyPr>
          <a:lstStyle>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3"/>
          <p:cNvSpPr txBox="1">
            <a:spLocks noGrp="1"/>
          </p:cNvSpPr>
          <p:nvPr>
            <p:ph type="subTitle" idx="1"/>
          </p:nvPr>
        </p:nvSpPr>
        <p:spPr>
          <a:xfrm>
            <a:off x="1066800" y="4655811"/>
            <a:ext cx="9144000" cy="982555"/>
          </a:xfrm>
          <a:prstGeom prst="rect">
            <a:avLst/>
          </a:prstGeom>
          <a:noFill/>
          <a:ln>
            <a:noFill/>
          </a:ln>
        </p:spPr>
        <p:txBody>
          <a:bodyPr spcFirstLastPara="1" wrap="square" lIns="0" tIns="0" rIns="0" bIns="0" anchor="t" anchorCtr="0">
            <a:noAutofit/>
          </a:bodyPr>
          <a:lstStyle>
            <a:lvl1pPr marR="0" lvl="0" algn="l" rtl="0">
              <a:lnSpc>
                <a:spcPct val="150000"/>
              </a:lnSpc>
              <a:spcBef>
                <a:spcPts val="10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1" i="0" u="none" strike="noStrike" cap="none">
                <a:solidFill>
                  <a:schemeClr val="lt1"/>
                </a:solidFill>
                <a:latin typeface="Arial"/>
                <a:ea typeface="Arial"/>
                <a:cs typeface="Arial"/>
                <a:sym typeface="Arial"/>
              </a:defRPr>
            </a:lvl1pPr>
            <a:lvl2pPr marL="0" lvl="1" indent="0" algn="r">
              <a:spcBef>
                <a:spcPts val="0"/>
              </a:spcBef>
              <a:buNone/>
              <a:defRPr sz="1000" b="1" i="0" u="none" strike="noStrike" cap="none">
                <a:solidFill>
                  <a:schemeClr val="lt1"/>
                </a:solidFill>
                <a:latin typeface="Arial"/>
                <a:ea typeface="Arial"/>
                <a:cs typeface="Arial"/>
                <a:sym typeface="Arial"/>
              </a:defRPr>
            </a:lvl2pPr>
            <a:lvl3pPr marL="0" lvl="2" indent="0" algn="r">
              <a:spcBef>
                <a:spcPts val="0"/>
              </a:spcBef>
              <a:buNone/>
              <a:defRPr sz="1000" b="1" i="0" u="none" strike="noStrike" cap="none">
                <a:solidFill>
                  <a:schemeClr val="lt1"/>
                </a:solidFill>
                <a:latin typeface="Arial"/>
                <a:ea typeface="Arial"/>
                <a:cs typeface="Arial"/>
                <a:sym typeface="Arial"/>
              </a:defRPr>
            </a:lvl3pPr>
            <a:lvl4pPr marL="0" lvl="3" indent="0" algn="r">
              <a:spcBef>
                <a:spcPts val="0"/>
              </a:spcBef>
              <a:buNone/>
              <a:defRPr sz="1000" b="1" i="0" u="none" strike="noStrike" cap="none">
                <a:solidFill>
                  <a:schemeClr val="lt1"/>
                </a:solidFill>
                <a:latin typeface="Arial"/>
                <a:ea typeface="Arial"/>
                <a:cs typeface="Arial"/>
                <a:sym typeface="Arial"/>
              </a:defRPr>
            </a:lvl4pPr>
            <a:lvl5pPr marL="0" lvl="4" indent="0" algn="r">
              <a:spcBef>
                <a:spcPts val="0"/>
              </a:spcBef>
              <a:buNone/>
              <a:defRPr sz="1000" b="1" i="0" u="none" strike="noStrike" cap="none">
                <a:solidFill>
                  <a:schemeClr val="lt1"/>
                </a:solidFill>
                <a:latin typeface="Arial"/>
                <a:ea typeface="Arial"/>
                <a:cs typeface="Arial"/>
                <a:sym typeface="Arial"/>
              </a:defRPr>
            </a:lvl5pPr>
            <a:lvl6pPr marL="0" lvl="5" indent="0" algn="r">
              <a:spcBef>
                <a:spcPts val="0"/>
              </a:spcBef>
              <a:buNone/>
              <a:defRPr sz="1000" b="1" i="0" u="none" strike="noStrike" cap="none">
                <a:solidFill>
                  <a:schemeClr val="lt1"/>
                </a:solidFill>
                <a:latin typeface="Arial"/>
                <a:ea typeface="Arial"/>
                <a:cs typeface="Arial"/>
                <a:sym typeface="Arial"/>
              </a:defRPr>
            </a:lvl6pPr>
            <a:lvl7pPr marL="0" lvl="6" indent="0" algn="r">
              <a:spcBef>
                <a:spcPts val="0"/>
              </a:spcBef>
              <a:buNone/>
              <a:defRPr sz="1000" b="1" i="0" u="none" strike="noStrike" cap="none">
                <a:solidFill>
                  <a:schemeClr val="lt1"/>
                </a:solidFill>
                <a:latin typeface="Arial"/>
                <a:ea typeface="Arial"/>
                <a:cs typeface="Arial"/>
                <a:sym typeface="Arial"/>
              </a:defRPr>
            </a:lvl7pPr>
            <a:lvl8pPr marL="0" lvl="7" indent="0" algn="r">
              <a:spcBef>
                <a:spcPts val="0"/>
              </a:spcBef>
              <a:buNone/>
              <a:defRPr sz="1000" b="1" i="0" u="none" strike="noStrike" cap="none">
                <a:solidFill>
                  <a:schemeClr val="lt1"/>
                </a:solidFill>
                <a:latin typeface="Arial"/>
                <a:ea typeface="Arial"/>
                <a:cs typeface="Arial"/>
                <a:sym typeface="Arial"/>
              </a:defRPr>
            </a:lvl8pPr>
            <a:lvl9pPr marL="0" lvl="8" indent="0" algn="r">
              <a:spcBef>
                <a:spcPts val="0"/>
              </a:spcBef>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3"/>
          <p:cNvPicPr preferRelativeResize="0"/>
          <p:nvPr/>
        </p:nvPicPr>
        <p:blipFill rotWithShape="1">
          <a:blip r:embed="rId3">
            <a:alphaModFix/>
          </a:blip>
          <a:srcRect/>
          <a:stretch/>
        </p:blipFill>
        <p:spPr>
          <a:xfrm>
            <a:off x="1066800" y="384404"/>
            <a:ext cx="2603326" cy="439999"/>
          </a:xfrm>
          <a:prstGeom prst="rect">
            <a:avLst/>
          </a:prstGeom>
          <a:noFill/>
          <a:ln>
            <a:noFill/>
          </a:ln>
        </p:spPr>
      </p:pic>
      <p:cxnSp>
        <p:nvCxnSpPr>
          <p:cNvPr id="29" name="Google Shape;29;p3"/>
          <p:cNvCxnSpPr/>
          <p:nvPr/>
        </p:nvCxnSpPr>
        <p:spPr>
          <a:xfrm>
            <a:off x="1066800" y="5999967"/>
            <a:ext cx="10058400" cy="0"/>
          </a:xfrm>
          <a:prstGeom prst="straightConnector1">
            <a:avLst/>
          </a:prstGeom>
          <a:noFill/>
          <a:ln w="25400" cap="rnd" cmpd="sng">
            <a:solidFill>
              <a:schemeClr val="lt1"/>
            </a:solidFill>
            <a:prstDash val="dot"/>
            <a:round/>
            <a:headEnd type="none" w="sm" len="sm"/>
            <a:tailEnd type="none" w="sm" len="sm"/>
          </a:ln>
        </p:spPr>
      </p:cxnSp>
      <p:pic>
        <p:nvPicPr>
          <p:cNvPr id="30" name="Google Shape;30;p3"/>
          <p:cNvPicPr preferRelativeResize="0"/>
          <p:nvPr/>
        </p:nvPicPr>
        <p:blipFill rotWithShape="1">
          <a:blip r:embed="rId4">
            <a:alphaModFix/>
          </a:blip>
          <a:srcRect/>
          <a:stretch/>
        </p:blipFill>
        <p:spPr>
          <a:xfrm>
            <a:off x="1066800" y="6161150"/>
            <a:ext cx="1023257" cy="37661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Line Hed &amp; Paragraph" type="secHead">
  <p:cSld name="SECTION_HEADER">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4"/>
          <p:cNvSpPr txBox="1">
            <a:spLocks noGrp="1"/>
          </p:cNvSpPr>
          <p:nvPr>
            <p:ph type="body" idx="1"/>
          </p:nvPr>
        </p:nvSpPr>
        <p:spPr>
          <a:xfrm>
            <a:off x="1066800" y="2190127"/>
            <a:ext cx="10058400" cy="2618859"/>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4" name="Google Shape;34;p4"/>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Line Hed &amp; Bullets">
  <p:cSld name="1-Line Hed &amp; Bullets">
    <p:spTree>
      <p:nvGrpSpPr>
        <p:cNvPr id="1" name="Shape 35"/>
        <p:cNvGrpSpPr/>
        <p:nvPr/>
      </p:nvGrpSpPr>
      <p:grpSpPr>
        <a:xfrm>
          <a:off x="0" y="0"/>
          <a:ext cx="0" cy="0"/>
          <a:chOff x="0" y="0"/>
          <a:chExt cx="0" cy="0"/>
        </a:xfrm>
      </p:grpSpPr>
      <p:sp>
        <p:nvSpPr>
          <p:cNvPr id="36" name="Google Shape;36;p5"/>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5"/>
          <p:cNvSpPr txBox="1">
            <a:spLocks noGrp="1"/>
          </p:cNvSpPr>
          <p:nvPr>
            <p:ph type="body" idx="1"/>
          </p:nvPr>
        </p:nvSpPr>
        <p:spPr>
          <a:xfrm>
            <a:off x="1066800" y="2220607"/>
            <a:ext cx="10058400"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8" name="Google Shape;38;p5"/>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Line Hed &amp; Paragraph">
  <p:cSld name="2-Line Hed &amp; Paragraph">
    <p:spTree>
      <p:nvGrpSpPr>
        <p:cNvPr id="1" name="Shape 39"/>
        <p:cNvGrpSpPr/>
        <p:nvPr/>
      </p:nvGrpSpPr>
      <p:grpSpPr>
        <a:xfrm>
          <a:off x="0" y="0"/>
          <a:ext cx="0" cy="0"/>
          <a:chOff x="0" y="0"/>
          <a:chExt cx="0" cy="0"/>
        </a:xfrm>
      </p:grpSpPr>
      <p:sp>
        <p:nvSpPr>
          <p:cNvPr id="40" name="Google Shape;40;p6"/>
          <p:cNvSpPr txBox="1">
            <a:spLocks noGrp="1"/>
          </p:cNvSpPr>
          <p:nvPr>
            <p:ph type="body" idx="1"/>
          </p:nvPr>
        </p:nvSpPr>
        <p:spPr>
          <a:xfrm>
            <a:off x="1066800" y="1958073"/>
            <a:ext cx="10058400" cy="3287400"/>
          </a:xfrm>
          <a:prstGeom prst="rect">
            <a:avLst/>
          </a:prstGeom>
          <a:noFill/>
          <a:ln>
            <a:noFill/>
          </a:ln>
        </p:spPr>
        <p:txBody>
          <a:bodyPr spcFirstLastPara="1" wrap="square" lIns="0" tIns="0" rIns="0" bIns="0" anchor="t" anchorCtr="0">
            <a:noAutofit/>
          </a:bodyPr>
          <a:lstStyle>
            <a:lvl1pPr marL="457200" marR="0" lvl="0" indent="-228600" algn="l" rtl="0">
              <a:lnSpc>
                <a:spcPct val="15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50000"/>
              </a:lnSpc>
              <a:spcBef>
                <a:spcPts val="500"/>
              </a:spcBef>
              <a:spcAft>
                <a:spcPts val="0"/>
              </a:spcAft>
              <a:buClr>
                <a:srgbClr val="434343"/>
              </a:buClr>
              <a:buSzPts val="2000"/>
              <a:buFont typeface="Arial"/>
              <a:buNone/>
              <a:defRPr sz="2000" b="0" i="0" u="none" strike="noStrike" cap="none">
                <a:solidFill>
                  <a:srgbClr val="434343"/>
                </a:solidFill>
                <a:latin typeface="Calibri"/>
                <a:ea typeface="Calibri"/>
                <a:cs typeface="Calibri"/>
                <a:sym typeface="Calibri"/>
              </a:defRPr>
            </a:lvl2pPr>
            <a:lvl3pPr marL="1371600" marR="0" lvl="2" indent="-228600" algn="l" rtl="0">
              <a:lnSpc>
                <a:spcPct val="150000"/>
              </a:lnSpc>
              <a:spcBef>
                <a:spcPts val="500"/>
              </a:spcBef>
              <a:spcAft>
                <a:spcPts val="0"/>
              </a:spcAft>
              <a:buClr>
                <a:srgbClr val="434343"/>
              </a:buClr>
              <a:buSzPts val="1800"/>
              <a:buFont typeface="Arial"/>
              <a:buNone/>
              <a:defRPr sz="1800" b="0" i="0" u="none" strike="noStrike" cap="none">
                <a:solidFill>
                  <a:srgbClr val="434343"/>
                </a:solidFill>
                <a:latin typeface="Calibri"/>
                <a:ea typeface="Calibri"/>
                <a:cs typeface="Calibri"/>
                <a:sym typeface="Calibri"/>
              </a:defRPr>
            </a:lvl3pPr>
            <a:lvl4pPr marL="1828800" marR="0" lvl="3" indent="-228600" algn="l" rtl="0">
              <a:lnSpc>
                <a:spcPct val="150000"/>
              </a:lnSpc>
              <a:spcBef>
                <a:spcPts val="500"/>
              </a:spcBef>
              <a:spcAft>
                <a:spcPts val="0"/>
              </a:spcAft>
              <a:buClr>
                <a:srgbClr val="434343"/>
              </a:buClr>
              <a:buSzPts val="1600"/>
              <a:buFont typeface="Arial"/>
              <a:buNone/>
              <a:defRPr sz="1600" b="0" i="0" u="none" strike="noStrike" cap="none">
                <a:solidFill>
                  <a:srgbClr val="434343"/>
                </a:solidFill>
                <a:latin typeface="Calibri"/>
                <a:ea typeface="Calibri"/>
                <a:cs typeface="Calibri"/>
                <a:sym typeface="Calibri"/>
              </a:defRPr>
            </a:lvl4pPr>
            <a:lvl5pPr marL="2286000" marR="0" lvl="4" indent="-228600" algn="l" rtl="0">
              <a:lnSpc>
                <a:spcPct val="150000"/>
              </a:lnSpc>
              <a:spcBef>
                <a:spcPts val="500"/>
              </a:spcBef>
              <a:spcAft>
                <a:spcPts val="0"/>
              </a:spcAft>
              <a:buClr>
                <a:srgbClr val="434343"/>
              </a:buClr>
              <a:buSzPts val="1600"/>
              <a:buFont typeface="Arial"/>
              <a:buNone/>
              <a:defRPr sz="1600" b="0" i="0" u="none" strike="noStrike" cap="none">
                <a:solidFill>
                  <a:srgbClr val="434343"/>
                </a:solidFill>
                <a:latin typeface="Calibri"/>
                <a:ea typeface="Calibri"/>
                <a:cs typeface="Calibri"/>
                <a:sym typeface="Calibri"/>
              </a:defRPr>
            </a:lvl5pPr>
            <a:lvl6pPr marL="2743200" marR="0" lvl="5" indent="-228600" algn="l" rtl="0">
              <a:lnSpc>
                <a:spcPct val="150000"/>
              </a:lnSpc>
              <a:spcBef>
                <a:spcPts val="500"/>
              </a:spcBef>
              <a:spcAft>
                <a:spcPts val="0"/>
              </a:spcAft>
              <a:buClr>
                <a:srgbClr val="434343"/>
              </a:buClr>
              <a:buSzPts val="1600"/>
              <a:buFont typeface="Arial"/>
              <a:buNone/>
              <a:defRPr sz="1600" b="0" i="0" u="none" strike="noStrike" cap="none">
                <a:solidFill>
                  <a:srgbClr val="434343"/>
                </a:solidFill>
                <a:latin typeface="Calibri"/>
                <a:ea typeface="Calibri"/>
                <a:cs typeface="Calibri"/>
                <a:sym typeface="Calibri"/>
              </a:defRPr>
            </a:lvl6pPr>
            <a:lvl7pPr marL="3200400" marR="0" lvl="6" indent="-228600" algn="l" rtl="0">
              <a:lnSpc>
                <a:spcPct val="150000"/>
              </a:lnSpc>
              <a:spcBef>
                <a:spcPts val="500"/>
              </a:spcBef>
              <a:spcAft>
                <a:spcPts val="0"/>
              </a:spcAft>
              <a:buClr>
                <a:srgbClr val="434343"/>
              </a:buClr>
              <a:buSzPts val="1600"/>
              <a:buFont typeface="Arial"/>
              <a:buNone/>
              <a:defRPr sz="1600" b="0" i="0" u="none" strike="noStrike" cap="none">
                <a:solidFill>
                  <a:srgbClr val="434343"/>
                </a:solidFill>
                <a:latin typeface="Calibri"/>
                <a:ea typeface="Calibri"/>
                <a:cs typeface="Calibri"/>
                <a:sym typeface="Calibri"/>
              </a:defRPr>
            </a:lvl7pPr>
            <a:lvl8pPr marL="3657600" marR="0" lvl="7" indent="-228600" algn="l" rtl="0">
              <a:lnSpc>
                <a:spcPct val="150000"/>
              </a:lnSpc>
              <a:spcBef>
                <a:spcPts val="500"/>
              </a:spcBef>
              <a:spcAft>
                <a:spcPts val="0"/>
              </a:spcAft>
              <a:buClr>
                <a:srgbClr val="434343"/>
              </a:buClr>
              <a:buSzPts val="1600"/>
              <a:buFont typeface="Arial"/>
              <a:buNone/>
              <a:defRPr sz="1600" b="0" i="0" u="none" strike="noStrike" cap="none">
                <a:solidFill>
                  <a:srgbClr val="434343"/>
                </a:solidFill>
                <a:latin typeface="Calibri"/>
                <a:ea typeface="Calibri"/>
                <a:cs typeface="Calibri"/>
                <a:sym typeface="Calibri"/>
              </a:defRPr>
            </a:lvl8pPr>
            <a:lvl9pPr marL="4114800" marR="0" lvl="8" indent="-228600" algn="l" rtl="0">
              <a:lnSpc>
                <a:spcPct val="150000"/>
              </a:lnSpc>
              <a:spcBef>
                <a:spcPts val="500"/>
              </a:spcBef>
              <a:spcAft>
                <a:spcPts val="0"/>
              </a:spcAft>
              <a:buClr>
                <a:srgbClr val="434343"/>
              </a:buClr>
              <a:buSzPts val="1600"/>
              <a:buFont typeface="Arial"/>
              <a:buNone/>
              <a:defRPr sz="1600" b="0" i="0" u="none" strike="noStrike" cap="none">
                <a:solidFill>
                  <a:srgbClr val="434343"/>
                </a:solidFill>
                <a:latin typeface="Calibri"/>
                <a:ea typeface="Calibri"/>
                <a:cs typeface="Calibri"/>
                <a:sym typeface="Calibri"/>
              </a:defRPr>
            </a:lvl9pPr>
          </a:lstStyle>
          <a:p>
            <a:endParaRPr/>
          </a:p>
        </p:txBody>
      </p:sp>
      <p:sp>
        <p:nvSpPr>
          <p:cNvPr id="41" name="Google Shape;41;p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2" name="Google Shape;42;p6"/>
          <p:cNvSpPr txBox="1">
            <a:spLocks noGrp="1"/>
          </p:cNvSpPr>
          <p:nvPr>
            <p:ph type="title"/>
          </p:nvPr>
        </p:nvSpPr>
        <p:spPr>
          <a:xfrm>
            <a:off x="1066800" y="1371600"/>
            <a:ext cx="10058400" cy="58650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2800"/>
              <a:buFont typeface="Arial"/>
              <a:buNone/>
              <a:defRPr sz="2800" b="1" i="0" strike="noStrike" cap="none">
                <a:solidFill>
                  <a:schemeClr val="dk1"/>
                </a:solidFill>
                <a:latin typeface="Arial"/>
                <a:ea typeface="Arial"/>
                <a:cs typeface="Arial"/>
                <a:sym typeface="Arial"/>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Line Hed &amp; Bullets">
  <p:cSld name="2-Line Hed &amp; Bullets">
    <p:spTree>
      <p:nvGrpSpPr>
        <p:cNvPr id="1" name="Shape 43"/>
        <p:cNvGrpSpPr/>
        <p:nvPr/>
      </p:nvGrpSpPr>
      <p:grpSpPr>
        <a:xfrm>
          <a:off x="0" y="0"/>
          <a:ext cx="0" cy="0"/>
          <a:chOff x="0" y="0"/>
          <a:chExt cx="0" cy="0"/>
        </a:xfrm>
      </p:grpSpPr>
      <p:sp>
        <p:nvSpPr>
          <p:cNvPr id="44" name="Google Shape;44;p7"/>
          <p:cNvSpPr txBox="1">
            <a:spLocks noGrp="1"/>
          </p:cNvSpPr>
          <p:nvPr>
            <p:ph type="body" idx="1"/>
          </p:nvPr>
        </p:nvSpPr>
        <p:spPr>
          <a:xfrm>
            <a:off x="1066800" y="2657061"/>
            <a:ext cx="10058400"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5" name="Google Shape;45;p7"/>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6" name="Google Shape;46;p7"/>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Line Hed, Bullets, Photo">
  <p:cSld name="2-Line Hed, Bullets, Photo">
    <p:spTree>
      <p:nvGrpSpPr>
        <p:cNvPr id="1" name="Shape 47"/>
        <p:cNvGrpSpPr/>
        <p:nvPr/>
      </p:nvGrpSpPr>
      <p:grpSpPr>
        <a:xfrm>
          <a:off x="0" y="0"/>
          <a:ext cx="0" cy="0"/>
          <a:chOff x="0" y="0"/>
          <a:chExt cx="0" cy="0"/>
        </a:xfrm>
      </p:grpSpPr>
      <p:sp>
        <p:nvSpPr>
          <p:cNvPr id="48" name="Google Shape;48;p8"/>
          <p:cNvSpPr txBox="1">
            <a:spLocks noGrp="1"/>
          </p:cNvSpPr>
          <p:nvPr>
            <p:ph type="body" idx="1"/>
          </p:nvPr>
        </p:nvSpPr>
        <p:spPr>
          <a:xfrm>
            <a:off x="1066800" y="2673410"/>
            <a:ext cx="4533900" cy="2776206"/>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9" name="Google Shape;49;p8"/>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0" name="Google Shape;50;p8"/>
          <p:cNvSpPr>
            <a:spLocks noGrp="1"/>
          </p:cNvSpPr>
          <p:nvPr>
            <p:ph type="pic" idx="2"/>
          </p:nvPr>
        </p:nvSpPr>
        <p:spPr>
          <a:xfrm>
            <a:off x="5854149" y="2673410"/>
            <a:ext cx="5271052" cy="2990789"/>
          </a:xfrm>
          <a:prstGeom prst="rect">
            <a:avLst/>
          </a:prstGeom>
          <a:solidFill>
            <a:srgbClr val="F2F2F2"/>
          </a:solidFill>
          <a:ln>
            <a:noFill/>
          </a:ln>
        </p:spPr>
      </p:sp>
      <p:sp>
        <p:nvSpPr>
          <p:cNvPr id="51" name="Google Shape;51;p8"/>
          <p:cNvSpPr txBox="1">
            <a:spLocks noGrp="1"/>
          </p:cNvSpPr>
          <p:nvPr>
            <p:ph type="title"/>
          </p:nvPr>
        </p:nvSpPr>
        <p:spPr>
          <a:xfrm>
            <a:off x="1066800" y="1371600"/>
            <a:ext cx="10058400" cy="1057517"/>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d, Bullets, Photo">
  <p:cSld name="Hed, Bullets, Photo">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1066800" y="2200971"/>
            <a:ext cx="4161183"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4" name="Google Shape;54;p9"/>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5" name="Google Shape;55;p9"/>
          <p:cNvSpPr>
            <a:spLocks noGrp="1"/>
          </p:cNvSpPr>
          <p:nvPr>
            <p:ph type="pic" idx="2"/>
          </p:nvPr>
        </p:nvSpPr>
        <p:spPr>
          <a:xfrm>
            <a:off x="5854148" y="1320800"/>
            <a:ext cx="5271052" cy="4343400"/>
          </a:xfrm>
          <a:prstGeom prst="rect">
            <a:avLst/>
          </a:prstGeom>
          <a:solidFill>
            <a:srgbClr val="F2F2F2"/>
          </a:solidFill>
          <a:ln>
            <a:noFill/>
          </a:ln>
        </p:spPr>
      </p:sp>
      <p:sp>
        <p:nvSpPr>
          <p:cNvPr id="56" name="Google Shape;56;p9"/>
          <p:cNvSpPr txBox="1">
            <a:spLocks noGrp="1"/>
          </p:cNvSpPr>
          <p:nvPr>
            <p:ph type="title"/>
          </p:nvPr>
        </p:nvSpPr>
        <p:spPr>
          <a:xfrm>
            <a:off x="1066800" y="1371601"/>
            <a:ext cx="4161183" cy="82937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24632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ed, Bullets, 2 Photos">
  <p:cSld name="Hed, Bullets, 2 Photos">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1066800" y="2241611"/>
            <a:ext cx="4161183"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9" name="Google Shape;59;p10"/>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10"/>
          <p:cNvSpPr>
            <a:spLocks noGrp="1"/>
          </p:cNvSpPr>
          <p:nvPr>
            <p:ph type="pic" idx="2"/>
          </p:nvPr>
        </p:nvSpPr>
        <p:spPr>
          <a:xfrm>
            <a:off x="8537712" y="1320800"/>
            <a:ext cx="2587487" cy="4343400"/>
          </a:xfrm>
          <a:prstGeom prst="rect">
            <a:avLst/>
          </a:prstGeom>
          <a:solidFill>
            <a:srgbClr val="F2F2F2"/>
          </a:solidFill>
          <a:ln>
            <a:noFill/>
          </a:ln>
        </p:spPr>
      </p:sp>
      <p:sp>
        <p:nvSpPr>
          <p:cNvPr id="61" name="Google Shape;61;p10"/>
          <p:cNvSpPr>
            <a:spLocks noGrp="1"/>
          </p:cNvSpPr>
          <p:nvPr>
            <p:ph type="pic" idx="3"/>
          </p:nvPr>
        </p:nvSpPr>
        <p:spPr>
          <a:xfrm>
            <a:off x="5854148" y="1320800"/>
            <a:ext cx="2589575" cy="4343400"/>
          </a:xfrm>
          <a:prstGeom prst="rect">
            <a:avLst/>
          </a:prstGeom>
          <a:solidFill>
            <a:srgbClr val="F2F2F2"/>
          </a:solidFill>
          <a:ln>
            <a:noFill/>
          </a:ln>
        </p:spPr>
      </p:sp>
      <p:sp>
        <p:nvSpPr>
          <p:cNvPr id="62" name="Google Shape;62;p10"/>
          <p:cNvSpPr txBox="1">
            <a:spLocks noGrp="1"/>
          </p:cNvSpPr>
          <p:nvPr>
            <p:ph type="title"/>
          </p:nvPr>
        </p:nvSpPr>
        <p:spPr>
          <a:xfrm>
            <a:off x="1066800" y="1371601"/>
            <a:ext cx="4161183" cy="82937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Hed, Bullets, 3 Photos">
  <p:cSld name="Hed, Bullets, 3 Photos">
    <p:spTree>
      <p:nvGrpSpPr>
        <p:cNvPr id="1" name="Shape 63"/>
        <p:cNvGrpSpPr/>
        <p:nvPr/>
      </p:nvGrpSpPr>
      <p:grpSpPr>
        <a:xfrm>
          <a:off x="0" y="0"/>
          <a:ext cx="0" cy="0"/>
          <a:chOff x="0" y="0"/>
          <a:chExt cx="0" cy="0"/>
        </a:xfrm>
      </p:grpSpPr>
      <p:sp>
        <p:nvSpPr>
          <p:cNvPr id="64" name="Google Shape;64;p11"/>
          <p:cNvSpPr txBox="1">
            <a:spLocks noGrp="1"/>
          </p:cNvSpPr>
          <p:nvPr>
            <p:ph type="body" idx="1"/>
          </p:nvPr>
        </p:nvSpPr>
        <p:spPr>
          <a:xfrm>
            <a:off x="1066800" y="2225715"/>
            <a:ext cx="4161183" cy="261885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Courier New"/>
              <a:buChar char="o"/>
              <a:defRPr sz="1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5" name="Google Shape;65;p11"/>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11"/>
          <p:cNvSpPr>
            <a:spLocks noGrp="1"/>
          </p:cNvSpPr>
          <p:nvPr>
            <p:ph type="pic" idx="2"/>
          </p:nvPr>
        </p:nvSpPr>
        <p:spPr>
          <a:xfrm>
            <a:off x="5854148" y="1320800"/>
            <a:ext cx="2603008" cy="4343400"/>
          </a:xfrm>
          <a:prstGeom prst="rect">
            <a:avLst/>
          </a:prstGeom>
          <a:solidFill>
            <a:srgbClr val="F2F2F2"/>
          </a:solidFill>
          <a:ln>
            <a:noFill/>
          </a:ln>
        </p:spPr>
      </p:sp>
      <p:sp>
        <p:nvSpPr>
          <p:cNvPr id="67" name="Google Shape;67;p11"/>
          <p:cNvSpPr>
            <a:spLocks noGrp="1"/>
          </p:cNvSpPr>
          <p:nvPr>
            <p:ph type="pic" idx="3"/>
          </p:nvPr>
        </p:nvSpPr>
        <p:spPr>
          <a:xfrm>
            <a:off x="8537713" y="1320800"/>
            <a:ext cx="2587487" cy="2112745"/>
          </a:xfrm>
          <a:prstGeom prst="rect">
            <a:avLst/>
          </a:prstGeom>
          <a:solidFill>
            <a:srgbClr val="F2F2F2"/>
          </a:solidFill>
          <a:ln>
            <a:noFill/>
          </a:ln>
        </p:spPr>
      </p:sp>
      <p:sp>
        <p:nvSpPr>
          <p:cNvPr id="68" name="Google Shape;68;p11"/>
          <p:cNvSpPr>
            <a:spLocks noGrp="1"/>
          </p:cNvSpPr>
          <p:nvPr>
            <p:ph type="pic" idx="4"/>
          </p:nvPr>
        </p:nvSpPr>
        <p:spPr>
          <a:xfrm>
            <a:off x="8537713" y="3529726"/>
            <a:ext cx="2587487" cy="2134474"/>
          </a:xfrm>
          <a:prstGeom prst="rect">
            <a:avLst/>
          </a:prstGeom>
          <a:solidFill>
            <a:srgbClr val="F2F2F2"/>
          </a:solidFill>
          <a:ln>
            <a:noFill/>
          </a:ln>
        </p:spPr>
      </p:sp>
      <p:sp>
        <p:nvSpPr>
          <p:cNvPr id="69" name="Google Shape;69;p11"/>
          <p:cNvSpPr txBox="1">
            <a:spLocks noGrp="1"/>
          </p:cNvSpPr>
          <p:nvPr>
            <p:ph type="title"/>
          </p:nvPr>
        </p:nvSpPr>
        <p:spPr>
          <a:xfrm>
            <a:off x="1066800" y="1371601"/>
            <a:ext cx="4161183" cy="82937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Hed &amp; Headshot Photos With Title">
  <p:cSld name="Hed &amp; Headshot Photos With Title">
    <p:spTree>
      <p:nvGrpSpPr>
        <p:cNvPr id="1" name="Shape 70"/>
        <p:cNvGrpSpPr/>
        <p:nvPr/>
      </p:nvGrpSpPr>
      <p:grpSpPr>
        <a:xfrm>
          <a:off x="0" y="0"/>
          <a:ext cx="0" cy="0"/>
          <a:chOff x="0" y="0"/>
          <a:chExt cx="0" cy="0"/>
        </a:xfrm>
      </p:grpSpPr>
      <p:sp>
        <p:nvSpPr>
          <p:cNvPr id="71" name="Google Shape;71;p12"/>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2" name="Google Shape;72;p12"/>
          <p:cNvSpPr>
            <a:spLocks noGrp="1"/>
          </p:cNvSpPr>
          <p:nvPr>
            <p:ph type="pic" idx="2"/>
          </p:nvPr>
        </p:nvSpPr>
        <p:spPr>
          <a:xfrm>
            <a:off x="4778901" y="2266124"/>
            <a:ext cx="2603008" cy="2652386"/>
          </a:xfrm>
          <a:prstGeom prst="rect">
            <a:avLst/>
          </a:prstGeom>
          <a:solidFill>
            <a:srgbClr val="F2F2F2"/>
          </a:solidFill>
          <a:ln>
            <a:noFill/>
          </a:ln>
        </p:spPr>
      </p:sp>
      <p:sp>
        <p:nvSpPr>
          <p:cNvPr id="73" name="Google Shape;73;p12"/>
          <p:cNvSpPr>
            <a:spLocks noGrp="1"/>
          </p:cNvSpPr>
          <p:nvPr>
            <p:ph type="pic" idx="3"/>
          </p:nvPr>
        </p:nvSpPr>
        <p:spPr>
          <a:xfrm>
            <a:off x="1919222" y="2266124"/>
            <a:ext cx="2603008" cy="2652386"/>
          </a:xfrm>
          <a:prstGeom prst="rect">
            <a:avLst/>
          </a:prstGeom>
          <a:solidFill>
            <a:srgbClr val="F2F2F2"/>
          </a:solidFill>
          <a:ln>
            <a:noFill/>
          </a:ln>
        </p:spPr>
      </p:sp>
      <p:sp>
        <p:nvSpPr>
          <p:cNvPr id="74" name="Google Shape;74;p12"/>
          <p:cNvSpPr>
            <a:spLocks noGrp="1"/>
          </p:cNvSpPr>
          <p:nvPr>
            <p:ph type="pic" idx="4"/>
          </p:nvPr>
        </p:nvSpPr>
        <p:spPr>
          <a:xfrm>
            <a:off x="7595164" y="2266124"/>
            <a:ext cx="2603008" cy="2652386"/>
          </a:xfrm>
          <a:prstGeom prst="rect">
            <a:avLst/>
          </a:prstGeom>
          <a:solidFill>
            <a:srgbClr val="F2F2F2"/>
          </a:solidFill>
          <a:ln>
            <a:noFill/>
          </a:ln>
        </p:spPr>
      </p:sp>
      <p:sp>
        <p:nvSpPr>
          <p:cNvPr id="75" name="Google Shape;75;p12"/>
          <p:cNvSpPr txBox="1">
            <a:spLocks noGrp="1"/>
          </p:cNvSpPr>
          <p:nvPr>
            <p:ph type="body" idx="1"/>
          </p:nvPr>
        </p:nvSpPr>
        <p:spPr>
          <a:xfrm>
            <a:off x="1919222" y="5076074"/>
            <a:ext cx="2603008" cy="56433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rgbClr val="AB1500"/>
              </a:buClr>
              <a:buSzPts val="1800"/>
              <a:buFont typeface="Arial"/>
              <a:buNone/>
              <a:defRPr sz="1800" b="1" i="0" u="none" strike="noStrike" cap="none">
                <a:solidFill>
                  <a:srgbClr val="AB1500"/>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6" name="Google Shape;76;p12"/>
          <p:cNvSpPr txBox="1">
            <a:spLocks noGrp="1"/>
          </p:cNvSpPr>
          <p:nvPr>
            <p:ph type="body" idx="5"/>
          </p:nvPr>
        </p:nvSpPr>
        <p:spPr>
          <a:xfrm>
            <a:off x="4777925" y="5076074"/>
            <a:ext cx="2603008" cy="56433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rgbClr val="AB1500"/>
              </a:buClr>
              <a:buSzPts val="1800"/>
              <a:buFont typeface="Arial"/>
              <a:buNone/>
              <a:defRPr sz="1800" b="1" i="0" u="none" strike="noStrike" cap="none">
                <a:solidFill>
                  <a:srgbClr val="AB1500"/>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7" name="Google Shape;77;p12"/>
          <p:cNvSpPr txBox="1">
            <a:spLocks noGrp="1"/>
          </p:cNvSpPr>
          <p:nvPr>
            <p:ph type="body" idx="6"/>
          </p:nvPr>
        </p:nvSpPr>
        <p:spPr>
          <a:xfrm>
            <a:off x="7598127" y="5076074"/>
            <a:ext cx="2603008" cy="564330"/>
          </a:xfrm>
          <a:prstGeom prst="rect">
            <a:avLst/>
          </a:prstGeom>
          <a:noFill/>
          <a:ln>
            <a:noFill/>
          </a:ln>
        </p:spPr>
        <p:txBody>
          <a:bodyPr spcFirstLastPara="1" wrap="square" lIns="0" tIns="0" rIns="0" bIns="0" anchor="t" anchorCtr="0">
            <a:noAutofit/>
          </a:bodyPr>
          <a:lstStyle>
            <a:lvl1pPr marL="457200" marR="0" lvl="0" indent="-228600" algn="ctr" rtl="0">
              <a:lnSpc>
                <a:spcPct val="90000"/>
              </a:lnSpc>
              <a:spcBef>
                <a:spcPts val="1000"/>
              </a:spcBef>
              <a:spcAft>
                <a:spcPts val="0"/>
              </a:spcAft>
              <a:buClr>
                <a:srgbClr val="AB1500"/>
              </a:buClr>
              <a:buSzPts val="1800"/>
              <a:buFont typeface="Arial"/>
              <a:buNone/>
              <a:defRPr sz="1800" b="1" i="0" u="none" strike="noStrike" cap="none">
                <a:solidFill>
                  <a:srgbClr val="AB1500"/>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8" name="Google Shape;78;p12"/>
          <p:cNvSpPr txBox="1">
            <a:spLocks noGrp="1"/>
          </p:cNvSpPr>
          <p:nvPr>
            <p:ph type="title"/>
          </p:nvPr>
        </p:nvSpPr>
        <p:spPr>
          <a:xfrm>
            <a:off x="1066800" y="1371601"/>
            <a:ext cx="10058400" cy="571500"/>
          </a:xfrm>
          <a:prstGeom prst="rect">
            <a:avLst/>
          </a:prstGeom>
          <a:noFill/>
          <a:ln>
            <a:noFill/>
          </a:ln>
        </p:spPr>
        <p:txBody>
          <a:bodyPr spcFirstLastPara="1" wrap="square" lIns="0" tIns="0" rIns="0" bIns="0" anchor="t" anchorCtr="0">
            <a:noAutofit/>
          </a:bodyPr>
          <a:lstStyle>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arge Photo With Caption">
  <p:cSld name="Large Photo With Caption">
    <p:spTree>
      <p:nvGrpSpPr>
        <p:cNvPr id="1" name="Shape 81"/>
        <p:cNvGrpSpPr/>
        <p:nvPr/>
      </p:nvGrpSpPr>
      <p:grpSpPr>
        <a:xfrm>
          <a:off x="0" y="0"/>
          <a:ext cx="0" cy="0"/>
          <a:chOff x="0" y="0"/>
          <a:chExt cx="0" cy="0"/>
        </a:xfrm>
      </p:grpSpPr>
      <p:pic>
        <p:nvPicPr>
          <p:cNvPr id="82" name="Google Shape;82;p14"/>
          <p:cNvPicPr preferRelativeResize="0"/>
          <p:nvPr/>
        </p:nvPicPr>
        <p:blipFill rotWithShape="1">
          <a:blip r:embed="rId2">
            <a:alphaModFix/>
          </a:blip>
          <a:srcRect/>
          <a:stretch/>
        </p:blipFill>
        <p:spPr>
          <a:xfrm>
            <a:off x="0" y="0"/>
            <a:ext cx="12201896" cy="6858000"/>
          </a:xfrm>
          <a:prstGeom prst="rect">
            <a:avLst/>
          </a:prstGeom>
          <a:noFill/>
          <a:ln>
            <a:noFill/>
          </a:ln>
        </p:spPr>
      </p:pic>
      <p:sp>
        <p:nvSpPr>
          <p:cNvPr id="83" name="Google Shape;83;p14"/>
          <p:cNvSpPr txBox="1">
            <a:spLocks noGrp="1"/>
          </p:cNvSpPr>
          <p:nvPr>
            <p:ph type="subTitle" idx="1"/>
          </p:nvPr>
        </p:nvSpPr>
        <p:spPr>
          <a:xfrm>
            <a:off x="1066800" y="5493335"/>
            <a:ext cx="10058400" cy="616649"/>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1" i="0" u="none" strike="noStrike" cap="none">
                <a:solidFill>
                  <a:schemeClr val="lt1"/>
                </a:solidFill>
                <a:latin typeface="Arial"/>
                <a:ea typeface="Arial"/>
                <a:cs typeface="Arial"/>
                <a:sym typeface="Arial"/>
              </a:defRPr>
            </a:lvl1pPr>
            <a:lvl2pPr marL="0" lvl="1" indent="0" algn="r">
              <a:spcBef>
                <a:spcPts val="0"/>
              </a:spcBef>
              <a:buNone/>
              <a:defRPr sz="1000" b="1" i="0" u="none" strike="noStrike" cap="none">
                <a:solidFill>
                  <a:schemeClr val="lt1"/>
                </a:solidFill>
                <a:latin typeface="Arial"/>
                <a:ea typeface="Arial"/>
                <a:cs typeface="Arial"/>
                <a:sym typeface="Arial"/>
              </a:defRPr>
            </a:lvl2pPr>
            <a:lvl3pPr marL="0" lvl="2" indent="0" algn="r">
              <a:spcBef>
                <a:spcPts val="0"/>
              </a:spcBef>
              <a:buNone/>
              <a:defRPr sz="1000" b="1" i="0" u="none" strike="noStrike" cap="none">
                <a:solidFill>
                  <a:schemeClr val="lt1"/>
                </a:solidFill>
                <a:latin typeface="Arial"/>
                <a:ea typeface="Arial"/>
                <a:cs typeface="Arial"/>
                <a:sym typeface="Arial"/>
              </a:defRPr>
            </a:lvl3pPr>
            <a:lvl4pPr marL="0" lvl="3" indent="0" algn="r">
              <a:spcBef>
                <a:spcPts val="0"/>
              </a:spcBef>
              <a:buNone/>
              <a:defRPr sz="1000" b="1" i="0" u="none" strike="noStrike" cap="none">
                <a:solidFill>
                  <a:schemeClr val="lt1"/>
                </a:solidFill>
                <a:latin typeface="Arial"/>
                <a:ea typeface="Arial"/>
                <a:cs typeface="Arial"/>
                <a:sym typeface="Arial"/>
              </a:defRPr>
            </a:lvl4pPr>
            <a:lvl5pPr marL="0" lvl="4" indent="0" algn="r">
              <a:spcBef>
                <a:spcPts val="0"/>
              </a:spcBef>
              <a:buNone/>
              <a:defRPr sz="1000" b="1" i="0" u="none" strike="noStrike" cap="none">
                <a:solidFill>
                  <a:schemeClr val="lt1"/>
                </a:solidFill>
                <a:latin typeface="Arial"/>
                <a:ea typeface="Arial"/>
                <a:cs typeface="Arial"/>
                <a:sym typeface="Arial"/>
              </a:defRPr>
            </a:lvl5pPr>
            <a:lvl6pPr marL="0" lvl="5" indent="0" algn="r">
              <a:spcBef>
                <a:spcPts val="0"/>
              </a:spcBef>
              <a:buNone/>
              <a:defRPr sz="1000" b="1" i="0" u="none" strike="noStrike" cap="none">
                <a:solidFill>
                  <a:schemeClr val="lt1"/>
                </a:solidFill>
                <a:latin typeface="Arial"/>
                <a:ea typeface="Arial"/>
                <a:cs typeface="Arial"/>
                <a:sym typeface="Arial"/>
              </a:defRPr>
            </a:lvl6pPr>
            <a:lvl7pPr marL="0" lvl="6" indent="0" algn="r">
              <a:spcBef>
                <a:spcPts val="0"/>
              </a:spcBef>
              <a:buNone/>
              <a:defRPr sz="1000" b="1" i="0" u="none" strike="noStrike" cap="none">
                <a:solidFill>
                  <a:schemeClr val="lt1"/>
                </a:solidFill>
                <a:latin typeface="Arial"/>
                <a:ea typeface="Arial"/>
                <a:cs typeface="Arial"/>
                <a:sym typeface="Arial"/>
              </a:defRPr>
            </a:lvl7pPr>
            <a:lvl8pPr marL="0" lvl="7" indent="0" algn="r">
              <a:spcBef>
                <a:spcPts val="0"/>
              </a:spcBef>
              <a:buNone/>
              <a:defRPr sz="1000" b="1" i="0" u="none" strike="noStrike" cap="none">
                <a:solidFill>
                  <a:schemeClr val="lt1"/>
                </a:solidFill>
                <a:latin typeface="Arial"/>
                <a:ea typeface="Arial"/>
                <a:cs typeface="Arial"/>
                <a:sym typeface="Arial"/>
              </a:defRPr>
            </a:lvl8pPr>
            <a:lvl9pPr marL="0" lvl="8" indent="0" algn="r">
              <a:spcBef>
                <a:spcPts val="0"/>
              </a:spcBef>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85" name="Google Shape;85;p14"/>
          <p:cNvPicPr preferRelativeResize="0"/>
          <p:nvPr/>
        </p:nvPicPr>
        <p:blipFill rotWithShape="1">
          <a:blip r:embed="rId3">
            <a:alphaModFix/>
          </a:blip>
          <a:srcRect/>
          <a:stretch/>
        </p:blipFill>
        <p:spPr>
          <a:xfrm>
            <a:off x="1066800" y="384404"/>
            <a:ext cx="2603326" cy="439999"/>
          </a:xfrm>
          <a:prstGeom prst="rect">
            <a:avLst/>
          </a:prstGeom>
          <a:noFill/>
          <a:ln>
            <a:noFill/>
          </a:ln>
        </p:spPr>
      </p:pic>
      <p:cxnSp>
        <p:nvCxnSpPr>
          <p:cNvPr id="86" name="Google Shape;86;p14"/>
          <p:cNvCxnSpPr/>
          <p:nvPr/>
        </p:nvCxnSpPr>
        <p:spPr>
          <a:xfrm>
            <a:off x="1066800" y="5999967"/>
            <a:ext cx="10058400" cy="0"/>
          </a:xfrm>
          <a:prstGeom prst="straightConnector1">
            <a:avLst/>
          </a:prstGeom>
          <a:noFill/>
          <a:ln w="25400" cap="rnd" cmpd="sng">
            <a:solidFill>
              <a:schemeClr val="lt1"/>
            </a:solidFill>
            <a:prstDash val="dot"/>
            <a:round/>
            <a:headEnd type="none" w="sm" len="sm"/>
            <a:tailEnd type="none" w="sm" len="sm"/>
          </a:ln>
        </p:spPr>
      </p:cxnSp>
      <p:pic>
        <p:nvPicPr>
          <p:cNvPr id="87" name="Google Shape;87;p14"/>
          <p:cNvPicPr preferRelativeResize="0"/>
          <p:nvPr/>
        </p:nvPicPr>
        <p:blipFill rotWithShape="1">
          <a:blip r:embed="rId4">
            <a:alphaModFix/>
          </a:blip>
          <a:srcRect/>
          <a:stretch/>
        </p:blipFill>
        <p:spPr>
          <a:xfrm>
            <a:off x="1066800" y="6161150"/>
            <a:ext cx="1023257" cy="376616"/>
          </a:xfrm>
          <a:prstGeom prst="rect">
            <a:avLst/>
          </a:prstGeom>
          <a:noFill/>
          <a:ln>
            <a:noFill/>
          </a:ln>
        </p:spPr>
      </p:pic>
      <p:sp>
        <p:nvSpPr>
          <p:cNvPr id="88" name="Google Shape;88;p14"/>
          <p:cNvSpPr>
            <a:spLocks noGrp="1"/>
          </p:cNvSpPr>
          <p:nvPr>
            <p:ph type="pic" idx="2"/>
          </p:nvPr>
        </p:nvSpPr>
        <p:spPr>
          <a:xfrm>
            <a:off x="1087120" y="1320800"/>
            <a:ext cx="10038080" cy="4010935"/>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Photos With Captions">
  <p:cSld name="2 Photos With Captions">
    <p:spTree>
      <p:nvGrpSpPr>
        <p:cNvPr id="1" name="Shape 89"/>
        <p:cNvGrpSpPr/>
        <p:nvPr/>
      </p:nvGrpSpPr>
      <p:grpSpPr>
        <a:xfrm>
          <a:off x="0" y="0"/>
          <a:ext cx="0" cy="0"/>
          <a:chOff x="0" y="0"/>
          <a:chExt cx="0" cy="0"/>
        </a:xfrm>
      </p:grpSpPr>
      <p:pic>
        <p:nvPicPr>
          <p:cNvPr id="90" name="Google Shape;90;p15"/>
          <p:cNvPicPr preferRelativeResize="0"/>
          <p:nvPr/>
        </p:nvPicPr>
        <p:blipFill rotWithShape="1">
          <a:blip r:embed="rId2">
            <a:alphaModFix/>
          </a:blip>
          <a:srcRect/>
          <a:stretch/>
        </p:blipFill>
        <p:spPr>
          <a:xfrm>
            <a:off x="0" y="0"/>
            <a:ext cx="12201896" cy="6858000"/>
          </a:xfrm>
          <a:prstGeom prst="rect">
            <a:avLst/>
          </a:prstGeom>
          <a:noFill/>
          <a:ln>
            <a:noFill/>
          </a:ln>
        </p:spPr>
      </p:pic>
      <p:sp>
        <p:nvSpPr>
          <p:cNvPr id="91" name="Google Shape;91;p15"/>
          <p:cNvSpPr txBox="1">
            <a:spLocks noGrp="1"/>
          </p:cNvSpPr>
          <p:nvPr>
            <p:ph type="subTitle" idx="1"/>
          </p:nvPr>
        </p:nvSpPr>
        <p:spPr>
          <a:xfrm>
            <a:off x="1066800" y="5493336"/>
            <a:ext cx="4926496" cy="372972"/>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92" name="Google Shape;92;p15"/>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1" i="0" u="none" strike="noStrike" cap="none">
                <a:solidFill>
                  <a:schemeClr val="lt1"/>
                </a:solidFill>
                <a:latin typeface="Arial"/>
                <a:ea typeface="Arial"/>
                <a:cs typeface="Arial"/>
                <a:sym typeface="Arial"/>
              </a:defRPr>
            </a:lvl1pPr>
            <a:lvl2pPr marL="0" lvl="1" indent="0" algn="r">
              <a:spcBef>
                <a:spcPts val="0"/>
              </a:spcBef>
              <a:buNone/>
              <a:defRPr sz="1000" b="1" i="0" u="none" strike="noStrike" cap="none">
                <a:solidFill>
                  <a:schemeClr val="lt1"/>
                </a:solidFill>
                <a:latin typeface="Arial"/>
                <a:ea typeface="Arial"/>
                <a:cs typeface="Arial"/>
                <a:sym typeface="Arial"/>
              </a:defRPr>
            </a:lvl2pPr>
            <a:lvl3pPr marL="0" lvl="2" indent="0" algn="r">
              <a:spcBef>
                <a:spcPts val="0"/>
              </a:spcBef>
              <a:buNone/>
              <a:defRPr sz="1000" b="1" i="0" u="none" strike="noStrike" cap="none">
                <a:solidFill>
                  <a:schemeClr val="lt1"/>
                </a:solidFill>
                <a:latin typeface="Arial"/>
                <a:ea typeface="Arial"/>
                <a:cs typeface="Arial"/>
                <a:sym typeface="Arial"/>
              </a:defRPr>
            </a:lvl3pPr>
            <a:lvl4pPr marL="0" lvl="3" indent="0" algn="r">
              <a:spcBef>
                <a:spcPts val="0"/>
              </a:spcBef>
              <a:buNone/>
              <a:defRPr sz="1000" b="1" i="0" u="none" strike="noStrike" cap="none">
                <a:solidFill>
                  <a:schemeClr val="lt1"/>
                </a:solidFill>
                <a:latin typeface="Arial"/>
                <a:ea typeface="Arial"/>
                <a:cs typeface="Arial"/>
                <a:sym typeface="Arial"/>
              </a:defRPr>
            </a:lvl4pPr>
            <a:lvl5pPr marL="0" lvl="4" indent="0" algn="r">
              <a:spcBef>
                <a:spcPts val="0"/>
              </a:spcBef>
              <a:buNone/>
              <a:defRPr sz="1000" b="1" i="0" u="none" strike="noStrike" cap="none">
                <a:solidFill>
                  <a:schemeClr val="lt1"/>
                </a:solidFill>
                <a:latin typeface="Arial"/>
                <a:ea typeface="Arial"/>
                <a:cs typeface="Arial"/>
                <a:sym typeface="Arial"/>
              </a:defRPr>
            </a:lvl5pPr>
            <a:lvl6pPr marL="0" lvl="5" indent="0" algn="r">
              <a:spcBef>
                <a:spcPts val="0"/>
              </a:spcBef>
              <a:buNone/>
              <a:defRPr sz="1000" b="1" i="0" u="none" strike="noStrike" cap="none">
                <a:solidFill>
                  <a:schemeClr val="lt1"/>
                </a:solidFill>
                <a:latin typeface="Arial"/>
                <a:ea typeface="Arial"/>
                <a:cs typeface="Arial"/>
                <a:sym typeface="Arial"/>
              </a:defRPr>
            </a:lvl6pPr>
            <a:lvl7pPr marL="0" lvl="6" indent="0" algn="r">
              <a:spcBef>
                <a:spcPts val="0"/>
              </a:spcBef>
              <a:buNone/>
              <a:defRPr sz="1000" b="1" i="0" u="none" strike="noStrike" cap="none">
                <a:solidFill>
                  <a:schemeClr val="lt1"/>
                </a:solidFill>
                <a:latin typeface="Arial"/>
                <a:ea typeface="Arial"/>
                <a:cs typeface="Arial"/>
                <a:sym typeface="Arial"/>
              </a:defRPr>
            </a:lvl7pPr>
            <a:lvl8pPr marL="0" lvl="7" indent="0" algn="r">
              <a:spcBef>
                <a:spcPts val="0"/>
              </a:spcBef>
              <a:buNone/>
              <a:defRPr sz="1000" b="1" i="0" u="none" strike="noStrike" cap="none">
                <a:solidFill>
                  <a:schemeClr val="lt1"/>
                </a:solidFill>
                <a:latin typeface="Arial"/>
                <a:ea typeface="Arial"/>
                <a:cs typeface="Arial"/>
                <a:sym typeface="Arial"/>
              </a:defRPr>
            </a:lvl8pPr>
            <a:lvl9pPr marL="0" lvl="8" indent="0" algn="r">
              <a:spcBef>
                <a:spcPts val="0"/>
              </a:spcBef>
              <a:buNone/>
              <a:defRPr sz="10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93" name="Google Shape;93;p15"/>
          <p:cNvPicPr preferRelativeResize="0"/>
          <p:nvPr/>
        </p:nvPicPr>
        <p:blipFill rotWithShape="1">
          <a:blip r:embed="rId3">
            <a:alphaModFix/>
          </a:blip>
          <a:srcRect/>
          <a:stretch/>
        </p:blipFill>
        <p:spPr>
          <a:xfrm>
            <a:off x="1066800" y="384404"/>
            <a:ext cx="2603326" cy="439999"/>
          </a:xfrm>
          <a:prstGeom prst="rect">
            <a:avLst/>
          </a:prstGeom>
          <a:noFill/>
          <a:ln>
            <a:noFill/>
          </a:ln>
        </p:spPr>
      </p:pic>
      <p:cxnSp>
        <p:nvCxnSpPr>
          <p:cNvPr id="94" name="Google Shape;94;p15"/>
          <p:cNvCxnSpPr/>
          <p:nvPr/>
        </p:nvCxnSpPr>
        <p:spPr>
          <a:xfrm>
            <a:off x="1066800" y="5999967"/>
            <a:ext cx="10058400" cy="0"/>
          </a:xfrm>
          <a:prstGeom prst="straightConnector1">
            <a:avLst/>
          </a:prstGeom>
          <a:noFill/>
          <a:ln w="25400" cap="rnd" cmpd="sng">
            <a:solidFill>
              <a:schemeClr val="lt1"/>
            </a:solidFill>
            <a:prstDash val="dot"/>
            <a:round/>
            <a:headEnd type="none" w="sm" len="sm"/>
            <a:tailEnd type="none" w="sm" len="sm"/>
          </a:ln>
        </p:spPr>
      </p:cxnSp>
      <p:pic>
        <p:nvPicPr>
          <p:cNvPr id="95" name="Google Shape;95;p15"/>
          <p:cNvPicPr preferRelativeResize="0"/>
          <p:nvPr/>
        </p:nvPicPr>
        <p:blipFill rotWithShape="1">
          <a:blip r:embed="rId4">
            <a:alphaModFix/>
          </a:blip>
          <a:srcRect/>
          <a:stretch/>
        </p:blipFill>
        <p:spPr>
          <a:xfrm>
            <a:off x="1066800" y="6161150"/>
            <a:ext cx="1023257" cy="376616"/>
          </a:xfrm>
          <a:prstGeom prst="rect">
            <a:avLst/>
          </a:prstGeom>
          <a:noFill/>
          <a:ln>
            <a:noFill/>
          </a:ln>
        </p:spPr>
      </p:pic>
      <p:sp>
        <p:nvSpPr>
          <p:cNvPr id="96" name="Google Shape;96;p15"/>
          <p:cNvSpPr>
            <a:spLocks noGrp="1"/>
          </p:cNvSpPr>
          <p:nvPr>
            <p:ph type="pic" idx="2"/>
          </p:nvPr>
        </p:nvSpPr>
        <p:spPr>
          <a:xfrm>
            <a:off x="1087120" y="1315720"/>
            <a:ext cx="4926496" cy="4010935"/>
          </a:xfrm>
          <a:prstGeom prst="rect">
            <a:avLst/>
          </a:prstGeom>
          <a:solidFill>
            <a:srgbClr val="F2F2F2"/>
          </a:solidFill>
          <a:ln>
            <a:noFill/>
          </a:ln>
        </p:spPr>
      </p:sp>
      <p:sp>
        <p:nvSpPr>
          <p:cNvPr id="97" name="Google Shape;97;p15"/>
          <p:cNvSpPr>
            <a:spLocks noGrp="1"/>
          </p:cNvSpPr>
          <p:nvPr>
            <p:ph type="pic" idx="3"/>
          </p:nvPr>
        </p:nvSpPr>
        <p:spPr>
          <a:xfrm>
            <a:off x="6195833" y="1315720"/>
            <a:ext cx="4926496" cy="4010935"/>
          </a:xfrm>
          <a:prstGeom prst="rect">
            <a:avLst/>
          </a:prstGeom>
          <a:solidFill>
            <a:srgbClr val="F2F2F2"/>
          </a:solidFill>
          <a:ln>
            <a:noFill/>
          </a:ln>
        </p:spPr>
      </p:sp>
      <p:sp>
        <p:nvSpPr>
          <p:cNvPr id="98" name="Google Shape;98;p15"/>
          <p:cNvSpPr txBox="1">
            <a:spLocks noGrp="1"/>
          </p:cNvSpPr>
          <p:nvPr>
            <p:ph type="body" idx="4"/>
          </p:nvPr>
        </p:nvSpPr>
        <p:spPr>
          <a:xfrm>
            <a:off x="6195832" y="5493336"/>
            <a:ext cx="4949687" cy="350113"/>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2286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2pPr>
            <a:lvl3pPr marL="1371600" marR="0" lvl="2" indent="-2286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7C91-D4BC-343A-067A-4F1A7189F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520056-0056-76D1-F2EB-20707C47EF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7B054A-37B6-9D81-8FEA-28933F2FA244}"/>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5" name="Footer Placeholder 4">
            <a:extLst>
              <a:ext uri="{FF2B5EF4-FFF2-40B4-BE49-F238E27FC236}">
                <a16:creationId xmlns:a16="http://schemas.microsoft.com/office/drawing/2014/main" id="{7C30343B-4C02-7E36-4095-B3DD6131D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B04E86-09B3-C34E-5D15-4F49AB2591C7}"/>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1840914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4FF2-EEDE-7942-8BC5-CA8438225A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7C462D-BCA9-0BE7-88AF-4DFD15E2EE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83BB88-CE85-DE0A-FB9A-957779F85DCC}"/>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5" name="Footer Placeholder 4">
            <a:extLst>
              <a:ext uri="{FF2B5EF4-FFF2-40B4-BE49-F238E27FC236}">
                <a16:creationId xmlns:a16="http://schemas.microsoft.com/office/drawing/2014/main" id="{B8AA368F-2FE6-F55E-65D3-30A79942FE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3AB2E-C3C1-24CA-AA13-C72B718F2838}"/>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1588259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3A34-67F1-34E7-6895-B6BC7388AF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BAB6F0-8505-AC5D-4046-D57DD4EA3F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CD453B-7E54-60F7-868A-1416485EA29C}"/>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5" name="Footer Placeholder 4">
            <a:extLst>
              <a:ext uri="{FF2B5EF4-FFF2-40B4-BE49-F238E27FC236}">
                <a16:creationId xmlns:a16="http://schemas.microsoft.com/office/drawing/2014/main" id="{11CD46E9-A57C-AEF5-2918-671BB033D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2189-D38F-9B2A-39D3-02920CF9E5A3}"/>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13208352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F5D9-D1CC-92D8-078A-ED358A6BE6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D524B8-ADE2-4702-34AF-D6D3A8275F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9FC237-B822-6E84-86C0-01F46BBC84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14E92A-D4DC-9173-82D8-8D906A44BC99}"/>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6" name="Footer Placeholder 5">
            <a:extLst>
              <a:ext uri="{FF2B5EF4-FFF2-40B4-BE49-F238E27FC236}">
                <a16:creationId xmlns:a16="http://schemas.microsoft.com/office/drawing/2014/main" id="{D7398E05-5B90-1855-6C5D-E933ABEB3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9E7B0-400E-D35E-8805-00D376585B9D}"/>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3416729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5BA8E-9238-6057-0E89-C816960C00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8E764B-8208-9736-3B55-CF3B4F3329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54DABD-7D40-9654-8022-D97E848FD7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89A509-C80F-DC80-34C6-6698F7C806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C6D6D-450C-B078-9F11-5B58673D0C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5C717B-82B2-829B-BC9D-63814FA6ECEB}"/>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8" name="Footer Placeholder 7">
            <a:extLst>
              <a:ext uri="{FF2B5EF4-FFF2-40B4-BE49-F238E27FC236}">
                <a16:creationId xmlns:a16="http://schemas.microsoft.com/office/drawing/2014/main" id="{C821F129-C489-DDD4-18D1-011858E7E8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48FCC-95BD-61E3-D721-1C9F0BF098B9}"/>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99904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146852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C52F2-76B7-5C47-877D-61AC0026FB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DDF903-0382-94D0-E5B9-0B8B8366B04E}"/>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4" name="Footer Placeholder 3">
            <a:extLst>
              <a:ext uri="{FF2B5EF4-FFF2-40B4-BE49-F238E27FC236}">
                <a16:creationId xmlns:a16="http://schemas.microsoft.com/office/drawing/2014/main" id="{B6B198B6-0654-6476-D9AF-39E5233C06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46C215-78A9-1F83-21FF-4D3F1BC9FA2E}"/>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34511688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A3CF3B-D12F-22ED-E5D6-5CD6B196319F}"/>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3" name="Footer Placeholder 2">
            <a:extLst>
              <a:ext uri="{FF2B5EF4-FFF2-40B4-BE49-F238E27FC236}">
                <a16:creationId xmlns:a16="http://schemas.microsoft.com/office/drawing/2014/main" id="{EE6DE880-745A-4417-B216-91C48EB608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3D92B7-E4F3-5ED1-4D70-EF15DC25BEA2}"/>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32880423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D1E6-02A6-1EC2-4F72-940E366D8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2F26A6-283B-A7D5-584B-9977004096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4820C0-96EF-9A00-1B98-40C378E835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A3FE0-B96C-2145-1255-ABCD5E135262}"/>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6" name="Footer Placeholder 5">
            <a:extLst>
              <a:ext uri="{FF2B5EF4-FFF2-40B4-BE49-F238E27FC236}">
                <a16:creationId xmlns:a16="http://schemas.microsoft.com/office/drawing/2014/main" id="{5790E9E8-AC2C-784D-17D3-A74977768D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C8FFBB-D566-6BFD-2E09-E9749D541690}"/>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2319053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C537B-E07C-D65D-0474-CD237142EA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33E5C7-5C06-DBF1-A20E-E39CB10AD8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E4A72-115F-2193-F2C7-D07945212E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1B801E-BFB8-8F55-DAE9-A52BB14FD128}"/>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6" name="Footer Placeholder 5">
            <a:extLst>
              <a:ext uri="{FF2B5EF4-FFF2-40B4-BE49-F238E27FC236}">
                <a16:creationId xmlns:a16="http://schemas.microsoft.com/office/drawing/2014/main" id="{87090B3A-3948-14BE-E2AE-B3E662D07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512872-FEF3-20CE-8BBF-3E5801A5C59C}"/>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11812964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5F24F-232A-CB42-B41B-666CA3A4A7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98E04-7ACB-0680-D17C-FE0259B7A4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96E656-C5C5-15F1-975A-68A2B8312CB1}"/>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5" name="Footer Placeholder 4">
            <a:extLst>
              <a:ext uri="{FF2B5EF4-FFF2-40B4-BE49-F238E27FC236}">
                <a16:creationId xmlns:a16="http://schemas.microsoft.com/office/drawing/2014/main" id="{4ADB7B07-0AC4-9AC5-D5BD-6C083AD68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440C1F-9F03-FFD4-8C4E-B7C341B63EAF}"/>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962889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72033-66A8-8F62-5495-A78708157B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59AC74-4C24-2DA8-C118-9F55A7B8FE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355D7-76E5-EC18-2825-CCDF7EDB6B02}"/>
              </a:ext>
            </a:extLst>
          </p:cNvPr>
          <p:cNvSpPr>
            <a:spLocks noGrp="1"/>
          </p:cNvSpPr>
          <p:nvPr>
            <p:ph type="dt" sz="half" idx="10"/>
          </p:nvPr>
        </p:nvSpPr>
        <p:spPr/>
        <p:txBody>
          <a:bodyPr/>
          <a:lstStyle/>
          <a:p>
            <a:fld id="{7BC24EF3-3223-4B84-BEFE-2B9C208C3454}" type="datetimeFigureOut">
              <a:rPr lang="en-US" smtClean="0"/>
              <a:t>12/4/2023</a:t>
            </a:fld>
            <a:endParaRPr lang="en-US"/>
          </a:p>
        </p:txBody>
      </p:sp>
      <p:sp>
        <p:nvSpPr>
          <p:cNvPr id="5" name="Footer Placeholder 4">
            <a:extLst>
              <a:ext uri="{FF2B5EF4-FFF2-40B4-BE49-F238E27FC236}">
                <a16:creationId xmlns:a16="http://schemas.microsoft.com/office/drawing/2014/main" id="{4F46E3F1-CCCE-EBAE-CADD-A5D969796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37122-F114-D667-F5EF-0DE0718B6986}"/>
              </a:ext>
            </a:extLst>
          </p:cNvPr>
          <p:cNvSpPr>
            <a:spLocks noGrp="1"/>
          </p:cNvSpPr>
          <p:nvPr>
            <p:ph type="sldNum" sz="quarter" idx="12"/>
          </p:nvPr>
        </p:nvSpPr>
        <p:spPr/>
        <p:txBody>
          <a:bodyPr/>
          <a:lstStyle/>
          <a:p>
            <a:fld id="{3B8FC181-C01C-4943-85D7-7B17E168CD81}" type="slidenum">
              <a:rPr lang="en-US" smtClean="0"/>
              <a:t>‹#›</a:t>
            </a:fld>
            <a:endParaRPr lang="en-US"/>
          </a:p>
        </p:txBody>
      </p:sp>
    </p:spTree>
    <p:extLst>
      <p:ext uri="{BB962C8B-B14F-4D97-AF65-F5344CB8AC3E}">
        <p14:creationId xmlns:p14="http://schemas.microsoft.com/office/powerpoint/2010/main" val="1265052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9524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4597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49808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7149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3774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309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jpg"/><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12/4/2023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279989009"/>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1" i="0" u="none" strike="noStrike" cap="none">
                <a:solidFill>
                  <a:srgbClr val="888888"/>
                </a:solidFill>
                <a:latin typeface="Arial"/>
                <a:ea typeface="Arial"/>
                <a:cs typeface="Arial"/>
                <a:sym typeface="Arial"/>
              </a:defRPr>
            </a:lvl1pPr>
            <a:lvl2pPr marL="0" marR="0" lvl="1" indent="0" algn="r" rtl="0">
              <a:spcBef>
                <a:spcPts val="0"/>
              </a:spcBef>
              <a:buNone/>
              <a:defRPr sz="1000" b="1" i="0" u="none" strike="noStrike" cap="none">
                <a:solidFill>
                  <a:srgbClr val="888888"/>
                </a:solidFill>
                <a:latin typeface="Arial"/>
                <a:ea typeface="Arial"/>
                <a:cs typeface="Arial"/>
                <a:sym typeface="Arial"/>
              </a:defRPr>
            </a:lvl2pPr>
            <a:lvl3pPr marL="0" marR="0" lvl="2" indent="0" algn="r" rtl="0">
              <a:spcBef>
                <a:spcPts val="0"/>
              </a:spcBef>
              <a:buNone/>
              <a:defRPr sz="1000" b="1" i="0" u="none" strike="noStrike" cap="none">
                <a:solidFill>
                  <a:srgbClr val="888888"/>
                </a:solidFill>
                <a:latin typeface="Arial"/>
                <a:ea typeface="Arial"/>
                <a:cs typeface="Arial"/>
                <a:sym typeface="Arial"/>
              </a:defRPr>
            </a:lvl3pPr>
            <a:lvl4pPr marL="0" marR="0" lvl="3" indent="0" algn="r" rtl="0">
              <a:spcBef>
                <a:spcPts val="0"/>
              </a:spcBef>
              <a:buNone/>
              <a:defRPr sz="1000" b="1" i="0" u="none" strike="noStrike" cap="none">
                <a:solidFill>
                  <a:srgbClr val="888888"/>
                </a:solidFill>
                <a:latin typeface="Arial"/>
                <a:ea typeface="Arial"/>
                <a:cs typeface="Arial"/>
                <a:sym typeface="Arial"/>
              </a:defRPr>
            </a:lvl4pPr>
            <a:lvl5pPr marL="0" marR="0" lvl="4" indent="0" algn="r" rtl="0">
              <a:spcBef>
                <a:spcPts val="0"/>
              </a:spcBef>
              <a:buNone/>
              <a:defRPr sz="1000" b="1" i="0" u="none" strike="noStrike" cap="none">
                <a:solidFill>
                  <a:srgbClr val="888888"/>
                </a:solidFill>
                <a:latin typeface="Arial"/>
                <a:ea typeface="Arial"/>
                <a:cs typeface="Arial"/>
                <a:sym typeface="Arial"/>
              </a:defRPr>
            </a:lvl5pPr>
            <a:lvl6pPr marL="0" marR="0" lvl="5" indent="0" algn="r" rtl="0">
              <a:spcBef>
                <a:spcPts val="0"/>
              </a:spcBef>
              <a:buNone/>
              <a:defRPr sz="1000" b="1" i="0" u="none" strike="noStrike" cap="none">
                <a:solidFill>
                  <a:srgbClr val="888888"/>
                </a:solidFill>
                <a:latin typeface="Arial"/>
                <a:ea typeface="Arial"/>
                <a:cs typeface="Arial"/>
                <a:sym typeface="Arial"/>
              </a:defRPr>
            </a:lvl6pPr>
            <a:lvl7pPr marL="0" marR="0" lvl="6" indent="0" algn="r" rtl="0">
              <a:spcBef>
                <a:spcPts val="0"/>
              </a:spcBef>
              <a:buNone/>
              <a:defRPr sz="1000" b="1" i="0" u="none" strike="noStrike" cap="none">
                <a:solidFill>
                  <a:srgbClr val="888888"/>
                </a:solidFill>
                <a:latin typeface="Arial"/>
                <a:ea typeface="Arial"/>
                <a:cs typeface="Arial"/>
                <a:sym typeface="Arial"/>
              </a:defRPr>
            </a:lvl7pPr>
            <a:lvl8pPr marL="0" marR="0" lvl="7" indent="0" algn="r" rtl="0">
              <a:spcBef>
                <a:spcPts val="0"/>
              </a:spcBef>
              <a:buNone/>
              <a:defRPr sz="1000" b="1" i="0" u="none" strike="noStrike" cap="none">
                <a:solidFill>
                  <a:srgbClr val="888888"/>
                </a:solidFill>
                <a:latin typeface="Arial"/>
                <a:ea typeface="Arial"/>
                <a:cs typeface="Arial"/>
                <a:sym typeface="Arial"/>
              </a:defRPr>
            </a:lvl8pPr>
            <a:lvl9pPr marL="0" marR="0" lvl="8" indent="0" algn="r" rtl="0">
              <a:spcBef>
                <a:spcPts val="0"/>
              </a:spcBef>
              <a:buNone/>
              <a:defRPr sz="10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 name="Google Shape;11;p1"/>
          <p:cNvPicPr preferRelativeResize="0"/>
          <p:nvPr/>
        </p:nvPicPr>
        <p:blipFill rotWithShape="1">
          <a:blip r:embed="rId15">
            <a:alphaModFix/>
          </a:blip>
          <a:srcRect/>
          <a:stretch/>
        </p:blipFill>
        <p:spPr>
          <a:xfrm>
            <a:off x="11975699" y="0"/>
            <a:ext cx="216301" cy="6858000"/>
          </a:xfrm>
          <a:prstGeom prst="rect">
            <a:avLst/>
          </a:prstGeom>
          <a:noFill/>
          <a:ln>
            <a:noFill/>
          </a:ln>
        </p:spPr>
      </p:pic>
      <p:pic>
        <p:nvPicPr>
          <p:cNvPr id="12" name="Google Shape;12;p1"/>
          <p:cNvPicPr preferRelativeResize="0"/>
          <p:nvPr/>
        </p:nvPicPr>
        <p:blipFill rotWithShape="1">
          <a:blip r:embed="rId16">
            <a:alphaModFix/>
          </a:blip>
          <a:srcRect/>
          <a:stretch/>
        </p:blipFill>
        <p:spPr>
          <a:xfrm>
            <a:off x="0" y="0"/>
            <a:ext cx="216301" cy="6858000"/>
          </a:xfrm>
          <a:prstGeom prst="rect">
            <a:avLst/>
          </a:prstGeom>
          <a:noFill/>
          <a:ln>
            <a:noFill/>
          </a:ln>
        </p:spPr>
      </p:pic>
      <p:pic>
        <p:nvPicPr>
          <p:cNvPr id="13" name="Google Shape;13;p1"/>
          <p:cNvPicPr preferRelativeResize="0"/>
          <p:nvPr/>
        </p:nvPicPr>
        <p:blipFill rotWithShape="1">
          <a:blip r:embed="rId17">
            <a:alphaModFix/>
          </a:blip>
          <a:srcRect/>
          <a:stretch/>
        </p:blipFill>
        <p:spPr>
          <a:xfrm>
            <a:off x="1066800" y="381250"/>
            <a:ext cx="2609241" cy="440998"/>
          </a:xfrm>
          <a:prstGeom prst="rect">
            <a:avLst/>
          </a:prstGeom>
          <a:noFill/>
          <a:ln>
            <a:noFill/>
          </a:ln>
        </p:spPr>
      </p:pic>
      <p:pic>
        <p:nvPicPr>
          <p:cNvPr id="14" name="Google Shape;14;p1"/>
          <p:cNvPicPr preferRelativeResize="0"/>
          <p:nvPr/>
        </p:nvPicPr>
        <p:blipFill rotWithShape="1">
          <a:blip r:embed="rId18">
            <a:alphaModFix/>
          </a:blip>
          <a:srcRect/>
          <a:stretch/>
        </p:blipFill>
        <p:spPr>
          <a:xfrm>
            <a:off x="1066800" y="6162805"/>
            <a:ext cx="1021875" cy="376107"/>
          </a:xfrm>
          <a:prstGeom prst="rect">
            <a:avLst/>
          </a:prstGeom>
          <a:noFill/>
          <a:ln>
            <a:noFill/>
          </a:ln>
        </p:spPr>
      </p:pic>
      <p:cxnSp>
        <p:nvCxnSpPr>
          <p:cNvPr id="15" name="Google Shape;15;p1"/>
          <p:cNvCxnSpPr/>
          <p:nvPr/>
        </p:nvCxnSpPr>
        <p:spPr>
          <a:xfrm>
            <a:off x="1066800" y="5999967"/>
            <a:ext cx="10058400" cy="0"/>
          </a:xfrm>
          <a:prstGeom prst="straightConnector1">
            <a:avLst/>
          </a:prstGeom>
          <a:noFill/>
          <a:ln w="25400" cap="rnd" cmpd="sng">
            <a:solidFill>
              <a:srgbClr val="BFBFBF"/>
            </a:solidFill>
            <a:prstDash val="dot"/>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72">
          <p15:clr>
            <a:srgbClr val="F26B43"/>
          </p15:clr>
        </p15:guide>
        <p15:guide id="2" pos="7008">
          <p15:clr>
            <a:srgbClr val="F26B43"/>
          </p15:clr>
        </p15:guide>
        <p15:guide id="3" orient="horz" pos="8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958DBC-AF26-3D4E-3268-D8B8C84C5E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D662E-7D47-34E4-7822-1BEAF2EE63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86131-C5E5-9D64-CF59-7490139D2A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24EF3-3223-4B84-BEFE-2B9C208C3454}" type="datetimeFigureOut">
              <a:rPr lang="en-US" smtClean="0"/>
              <a:t>12/4/2023</a:t>
            </a:fld>
            <a:endParaRPr lang="en-US"/>
          </a:p>
        </p:txBody>
      </p:sp>
      <p:sp>
        <p:nvSpPr>
          <p:cNvPr id="5" name="Footer Placeholder 4">
            <a:extLst>
              <a:ext uri="{FF2B5EF4-FFF2-40B4-BE49-F238E27FC236}">
                <a16:creationId xmlns:a16="http://schemas.microsoft.com/office/drawing/2014/main" id="{57A7BA16-9F8B-41B5-6FDB-4335B2474A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DE561E-A431-55F0-22E9-F7DCFB4688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FC181-C01C-4943-85D7-7B17E168CD81}" type="slidenum">
              <a:rPr lang="en-US" smtClean="0"/>
              <a:t>‹#›</a:t>
            </a:fld>
            <a:endParaRPr lang="en-US"/>
          </a:p>
        </p:txBody>
      </p:sp>
    </p:spTree>
    <p:extLst>
      <p:ext uri="{BB962C8B-B14F-4D97-AF65-F5344CB8AC3E}">
        <p14:creationId xmlns:p14="http://schemas.microsoft.com/office/powerpoint/2010/main" val="12574129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2.xml"/><Relationship Id="rId1" Type="http://schemas.openxmlformats.org/officeDocument/2006/relationships/slideLayout" Target="../slideLayouts/slideLayout1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3.xml"/><Relationship Id="rId1" Type="http://schemas.openxmlformats.org/officeDocument/2006/relationships/slideLayout" Target="../slideLayouts/slideLayout1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64.xml"/><Relationship Id="rId1" Type="http://schemas.openxmlformats.org/officeDocument/2006/relationships/slideLayout" Target="../slideLayouts/slideLayout1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145/3634769.3634809"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77.xml"/><Relationship Id="rId1" Type="http://schemas.openxmlformats.org/officeDocument/2006/relationships/slideLayout" Target="../slideLayouts/slideLayout1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black background&#10;&#10;Description automatically generated">
            <a:extLst>
              <a:ext uri="{FF2B5EF4-FFF2-40B4-BE49-F238E27FC236}">
                <a16:creationId xmlns:a16="http://schemas.microsoft.com/office/drawing/2014/main" id="{887EE8A2-E8C7-D0E1-D675-356AE8B5593D}"/>
              </a:ext>
            </a:extLst>
          </p:cNvPr>
          <p:cNvPicPr>
            <a:picLocks noChangeAspect="1"/>
          </p:cNvPicPr>
          <p:nvPr/>
        </p:nvPicPr>
        <p:blipFill>
          <a:blip r:embed="rId3">
            <a:alphaModFix amt="96000"/>
          </a:blip>
          <a:stretch>
            <a:fillRect/>
          </a:stretch>
        </p:blipFill>
        <p:spPr>
          <a:xfrm>
            <a:off x="-50800" y="-87087"/>
            <a:ext cx="12293600" cy="7964115"/>
          </a:xfrm>
          <a:prstGeom prst="rect">
            <a:avLst/>
          </a:prstGeom>
        </p:spPr>
      </p:pic>
      <p:pic>
        <p:nvPicPr>
          <p:cNvPr id="8" name="Picture 7" descr="A black and white logo&#10;&#10;Description automatically generated">
            <a:extLst>
              <a:ext uri="{FF2B5EF4-FFF2-40B4-BE49-F238E27FC236}">
                <a16:creationId xmlns:a16="http://schemas.microsoft.com/office/drawing/2014/main" id="{7B79EF20-E6FE-56AD-7C0F-57E99903B496}"/>
              </a:ext>
            </a:extLst>
          </p:cNvPr>
          <p:cNvPicPr>
            <a:picLocks noChangeAspect="1"/>
          </p:cNvPicPr>
          <p:nvPr/>
        </p:nvPicPr>
        <p:blipFill>
          <a:blip r:embed="rId4"/>
          <a:stretch>
            <a:fillRect/>
          </a:stretch>
        </p:blipFill>
        <p:spPr>
          <a:xfrm>
            <a:off x="475342" y="200706"/>
            <a:ext cx="3606800" cy="609600"/>
          </a:xfrm>
          <a:prstGeom prst="rect">
            <a:avLst/>
          </a:prstGeom>
        </p:spPr>
      </p:pic>
      <p:sp>
        <p:nvSpPr>
          <p:cNvPr id="12" name="Rectangle 11">
            <a:extLst>
              <a:ext uri="{FF2B5EF4-FFF2-40B4-BE49-F238E27FC236}">
                <a16:creationId xmlns:a16="http://schemas.microsoft.com/office/drawing/2014/main" id="{49DF40CD-3F2A-4463-989D-76091FE09E8A}"/>
              </a:ext>
            </a:extLst>
          </p:cNvPr>
          <p:cNvSpPr/>
          <p:nvPr/>
        </p:nvSpPr>
        <p:spPr>
          <a:xfrm>
            <a:off x="-50800" y="-87087"/>
            <a:ext cx="12293600" cy="7162801"/>
          </a:xfrm>
          <a:prstGeom prst="rect">
            <a:avLst/>
          </a:prstGeom>
          <a:gradFill flip="none" rotWithShape="1">
            <a:gsLst>
              <a:gs pos="0">
                <a:schemeClr val="bg1">
                  <a:alpha val="0"/>
                </a:schemeClr>
              </a:gs>
              <a:gs pos="55000">
                <a:schemeClr val="bg1">
                  <a:lumMod val="50000"/>
                  <a:alpha val="58000"/>
                </a:schemeClr>
              </a:gs>
              <a:gs pos="100000">
                <a:schemeClr val="tx1">
                  <a:alpha val="64058"/>
                </a:schemeClr>
              </a:gs>
            </a:gsLst>
            <a:lin ang="5400000" scaled="0"/>
            <a:tileRect/>
          </a:gra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1AC11-DDD9-8D03-9978-B6F3FBACAF5F}"/>
              </a:ext>
            </a:extLst>
          </p:cNvPr>
          <p:cNvSpPr>
            <a:spLocks noGrp="1"/>
          </p:cNvSpPr>
          <p:nvPr>
            <p:ph type="ctrTitle"/>
          </p:nvPr>
        </p:nvSpPr>
        <p:spPr>
          <a:xfrm>
            <a:off x="1524000" y="686937"/>
            <a:ext cx="9144000" cy="2387600"/>
          </a:xfrm>
        </p:spPr>
        <p:txBody>
          <a:bodyPr>
            <a:normAutofit/>
          </a:bodyPr>
          <a:lstStyle/>
          <a:p>
            <a:r>
              <a:rPr lang="en-US" sz="4800" dirty="0">
                <a:solidFill>
                  <a:schemeClr val="bg1"/>
                </a:solidFill>
                <a:latin typeface="Apple Braille Outline 8 Dot"/>
              </a:rPr>
              <a:t>E</a:t>
            </a:r>
            <a:r>
              <a:rPr lang="en-US" sz="4800" dirty="0">
                <a:solidFill>
                  <a:schemeClr val="bg1"/>
                </a:solidFill>
                <a:latin typeface="Apple Braille Outline 8 Dot"/>
                <a:ea typeface="+mj-lt"/>
                <a:cs typeface="+mj-lt"/>
              </a:rPr>
              <a:t>valuating the energy impact of device and workload parameters for DNN inference on edge</a:t>
            </a:r>
            <a:endParaRPr lang="en-US" sz="4800">
              <a:solidFill>
                <a:schemeClr val="bg1"/>
              </a:solidFill>
              <a:latin typeface="Apple Braille Outline 8 Dot"/>
            </a:endParaRPr>
          </a:p>
        </p:txBody>
      </p:sp>
      <p:sp>
        <p:nvSpPr>
          <p:cNvPr id="3" name="Subtitle 2">
            <a:extLst>
              <a:ext uri="{FF2B5EF4-FFF2-40B4-BE49-F238E27FC236}">
                <a16:creationId xmlns:a16="http://schemas.microsoft.com/office/drawing/2014/main" id="{86D2B0F5-3CDB-66D5-1BAB-C066A3E671C8}"/>
              </a:ext>
            </a:extLst>
          </p:cNvPr>
          <p:cNvSpPr>
            <a:spLocks noGrp="1"/>
          </p:cNvSpPr>
          <p:nvPr>
            <p:ph type="subTitle" idx="1"/>
          </p:nvPr>
        </p:nvSpPr>
        <p:spPr>
          <a:xfrm>
            <a:off x="1108841" y="3644079"/>
            <a:ext cx="9974318" cy="456207"/>
          </a:xfrm>
        </p:spPr>
        <p:txBody>
          <a:bodyPr vert="horz" lIns="91440" tIns="45720" rIns="91440" bIns="45720" rtlCol="0" anchor="t">
            <a:normAutofit/>
          </a:bodyPr>
          <a:lstStyle/>
          <a:p>
            <a:r>
              <a:rPr lang="en-US" sz="2600" b="1" dirty="0">
                <a:solidFill>
                  <a:schemeClr val="bg1"/>
                </a:solidFill>
                <a:cs typeface="Calibri"/>
              </a:rPr>
              <a:t>Anurag Dutt</a:t>
            </a:r>
          </a:p>
        </p:txBody>
      </p:sp>
      <p:sp>
        <p:nvSpPr>
          <p:cNvPr id="5" name="Slide Number Placeholder 4">
            <a:extLst>
              <a:ext uri="{FF2B5EF4-FFF2-40B4-BE49-F238E27FC236}">
                <a16:creationId xmlns:a16="http://schemas.microsoft.com/office/drawing/2014/main" id="{BA9CB91D-0B0A-F1B0-0FD1-2AD56B694A78}"/>
              </a:ext>
            </a:extLst>
          </p:cNvPr>
          <p:cNvSpPr>
            <a:spLocks noGrp="1"/>
          </p:cNvSpPr>
          <p:nvPr>
            <p:ph type="sldNum" sz="quarter" idx="12"/>
          </p:nvPr>
        </p:nvSpPr>
        <p:spPr/>
        <p:txBody>
          <a:bodyPr/>
          <a:lstStyle/>
          <a:p>
            <a:fld id="{A2C64599-0CE5-3440-9072-FF3735C2B25A}" type="slidenum">
              <a:rPr lang="en-US" dirty="0" smtClean="0"/>
              <a:t>1</a:t>
            </a:fld>
            <a:endParaRPr lang="en-US" dirty="0"/>
          </a:p>
        </p:txBody>
      </p:sp>
      <p:sp>
        <p:nvSpPr>
          <p:cNvPr id="13" name="TextBox 12">
            <a:extLst>
              <a:ext uri="{FF2B5EF4-FFF2-40B4-BE49-F238E27FC236}">
                <a16:creationId xmlns:a16="http://schemas.microsoft.com/office/drawing/2014/main" id="{4EE2BDE0-BA27-4EDD-D4D1-A78F3DA5175D}"/>
              </a:ext>
            </a:extLst>
          </p:cNvPr>
          <p:cNvSpPr txBox="1"/>
          <p:nvPr/>
        </p:nvSpPr>
        <p:spPr>
          <a:xfrm>
            <a:off x="4648200" y="4669828"/>
            <a:ext cx="2895600" cy="1338828"/>
          </a:xfrm>
          <a:prstGeom prst="rect">
            <a:avLst/>
          </a:prstGeom>
          <a:noFill/>
        </p:spPr>
        <p:txBody>
          <a:bodyPr wrap="square" lIns="91440" tIns="45720" rIns="91440" bIns="45720" rtlCol="0" anchor="t">
            <a:spAutoFit/>
          </a:bodyPr>
          <a:lstStyle/>
          <a:p>
            <a:pPr algn="ctr">
              <a:lnSpc>
                <a:spcPct val="150000"/>
              </a:lnSpc>
            </a:pPr>
            <a:r>
              <a:rPr lang="en-US" b="1" dirty="0">
                <a:solidFill>
                  <a:schemeClr val="bg1"/>
                </a:solidFill>
              </a:rPr>
              <a:t>RPE Committee</a:t>
            </a:r>
          </a:p>
          <a:p>
            <a:pPr algn="ctr"/>
            <a:r>
              <a:rPr lang="en-US" dirty="0">
                <a:solidFill>
                  <a:schemeClr val="bg1"/>
                </a:solidFill>
              </a:rPr>
              <a:t>Dr. Shubham</a:t>
            </a:r>
            <a:r>
              <a:rPr lang="en-US" sz="1800" dirty="0">
                <a:solidFill>
                  <a:schemeClr val="bg1"/>
                </a:solidFill>
              </a:rPr>
              <a:t> </a:t>
            </a:r>
            <a:r>
              <a:rPr lang="en-US" dirty="0">
                <a:solidFill>
                  <a:schemeClr val="bg1"/>
                </a:solidFill>
              </a:rPr>
              <a:t>Jain </a:t>
            </a:r>
            <a:r>
              <a:rPr lang="en-US" sz="1800" dirty="0">
                <a:solidFill>
                  <a:schemeClr val="bg1"/>
                </a:solidFill>
              </a:rPr>
              <a:t>(Chair)</a:t>
            </a:r>
            <a:endParaRPr lang="en-US" sz="1800" dirty="0">
              <a:solidFill>
                <a:schemeClr val="bg1"/>
              </a:solidFill>
              <a:cs typeface="Calibri"/>
            </a:endParaRPr>
          </a:p>
          <a:p>
            <a:pPr algn="ctr"/>
            <a:r>
              <a:rPr lang="en-US" dirty="0">
                <a:solidFill>
                  <a:schemeClr val="bg1"/>
                </a:solidFill>
              </a:rPr>
              <a:t>Dr. </a:t>
            </a:r>
            <a:r>
              <a:rPr lang="en-US" sz="1800" dirty="0">
                <a:solidFill>
                  <a:schemeClr val="bg1"/>
                </a:solidFill>
              </a:rPr>
              <a:t>Anshul Gandhi (</a:t>
            </a:r>
            <a:r>
              <a:rPr lang="en-US" dirty="0">
                <a:solidFill>
                  <a:schemeClr val="bg1"/>
                </a:solidFill>
              </a:rPr>
              <a:t>Advisor</a:t>
            </a:r>
            <a:r>
              <a:rPr lang="en-US" sz="1800" dirty="0">
                <a:solidFill>
                  <a:schemeClr val="bg1"/>
                </a:solidFill>
              </a:rPr>
              <a:t>)</a:t>
            </a:r>
            <a:endParaRPr lang="en-US" sz="1800" dirty="0">
              <a:solidFill>
                <a:schemeClr val="bg1"/>
              </a:solidFill>
              <a:cs typeface="Calibri"/>
            </a:endParaRPr>
          </a:p>
          <a:p>
            <a:pPr algn="ctr"/>
            <a:r>
              <a:rPr lang="en-US" dirty="0">
                <a:solidFill>
                  <a:schemeClr val="bg1"/>
                </a:solidFill>
              </a:rPr>
              <a:t>Dr. Zhenhua</a:t>
            </a:r>
            <a:r>
              <a:rPr lang="en-US" sz="1800" dirty="0">
                <a:solidFill>
                  <a:schemeClr val="bg1"/>
                </a:solidFill>
              </a:rPr>
              <a:t> Liu</a:t>
            </a:r>
            <a:endParaRPr lang="en-US" dirty="0">
              <a:solidFill>
                <a:schemeClr val="bg1"/>
              </a:solidFill>
              <a:cs typeface="Calibri"/>
            </a:endParaRPr>
          </a:p>
        </p:txBody>
      </p:sp>
      <p:sp>
        <p:nvSpPr>
          <p:cNvPr id="14" name="TextBox 13">
            <a:extLst>
              <a:ext uri="{FF2B5EF4-FFF2-40B4-BE49-F238E27FC236}">
                <a16:creationId xmlns:a16="http://schemas.microsoft.com/office/drawing/2014/main" id="{8E4B661C-8B2B-DBC5-7F77-CAD0A899AB2B}"/>
              </a:ext>
            </a:extLst>
          </p:cNvPr>
          <p:cNvSpPr txBox="1"/>
          <p:nvPr/>
        </p:nvSpPr>
        <p:spPr>
          <a:xfrm>
            <a:off x="7903029" y="320840"/>
            <a:ext cx="4020457" cy="369332"/>
          </a:xfrm>
          <a:prstGeom prst="rect">
            <a:avLst/>
          </a:prstGeom>
          <a:noFill/>
        </p:spPr>
        <p:txBody>
          <a:bodyPr wrap="square" lIns="91440" tIns="45720" rIns="91440" bIns="45720" rtlCol="0" anchor="t">
            <a:spAutoFit/>
          </a:bodyPr>
          <a:lstStyle/>
          <a:p>
            <a:pPr algn="r"/>
            <a:r>
              <a:rPr lang="en-US" dirty="0">
                <a:solidFill>
                  <a:schemeClr val="bg1"/>
                </a:solidFill>
                <a:latin typeface="Apple Braille Outline 8 Dot"/>
              </a:rPr>
              <a:t>Dec 4, 2023 | RPE Presentation</a:t>
            </a:r>
          </a:p>
        </p:txBody>
      </p:sp>
    </p:spTree>
    <p:extLst>
      <p:ext uri="{BB962C8B-B14F-4D97-AF65-F5344CB8AC3E}">
        <p14:creationId xmlns:p14="http://schemas.microsoft.com/office/powerpoint/2010/main" val="135817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0951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extLst>
              <p:ext uri="{D42A27DB-BD31-4B8C-83A1-F6EECF244321}">
                <p14:modId xmlns:p14="http://schemas.microsoft.com/office/powerpoint/2010/main" val="542936080"/>
              </p:ext>
            </p:extLst>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4750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706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190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extLst>
              <p:ext uri="{D42A27DB-BD31-4B8C-83A1-F6EECF244321}">
                <p14:modId xmlns:p14="http://schemas.microsoft.com/office/powerpoint/2010/main" val="2632989973"/>
              </p:ext>
            </p:extLst>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ABDBE75-FDE5-DEAD-B2F8-92FEC185D097}"/>
              </a:ext>
            </a:extLst>
          </p:cNvPr>
          <p:cNvSpPr txBox="1"/>
          <p:nvPr/>
        </p:nvSpPr>
        <p:spPr>
          <a:xfrm>
            <a:off x="3371298" y="3346524"/>
            <a:ext cx="5449403" cy="2247424"/>
          </a:xfrm>
          <a:prstGeom prst="roundRect">
            <a:avLst/>
          </a:prstGeom>
          <a:noFill/>
          <a:ln w="38100">
            <a:solidFill>
              <a:schemeClr val="accent6">
                <a:lumMod val="75000"/>
              </a:schemeClr>
            </a:solidFill>
          </a:ln>
        </p:spPr>
        <p:txBody>
          <a:bodyPr wrap="square" rtlCol="0">
            <a:spAutoFit/>
          </a:bodyPr>
          <a:lstStyle/>
          <a:p>
            <a:pPr marL="457200" indent="-457200">
              <a:buFont typeface="+mj-lt"/>
              <a:buAutoNum type="arabicPeriod"/>
            </a:pPr>
            <a:r>
              <a:rPr lang="en-US" dirty="0">
                <a:solidFill>
                  <a:schemeClr val="accent6">
                    <a:lumMod val="75000"/>
                  </a:schemeClr>
                </a:solidFill>
              </a:rPr>
              <a:t>Device Specifications &amp; DVFS Baselines</a:t>
            </a:r>
          </a:p>
          <a:p>
            <a:pPr marL="457200" indent="-457200">
              <a:buFont typeface="+mj-lt"/>
              <a:buAutoNum type="arabicPeriod"/>
            </a:pPr>
            <a:endParaRPr lang="en-US" dirty="0">
              <a:solidFill>
                <a:schemeClr val="accent6">
                  <a:lumMod val="75000"/>
                </a:schemeClr>
              </a:solidFill>
            </a:endParaRPr>
          </a:p>
          <a:p>
            <a:pPr marL="457200" indent="-457200">
              <a:buFont typeface="+mj-lt"/>
              <a:buAutoNum type="arabicPeriod"/>
            </a:pPr>
            <a:r>
              <a:rPr lang="en-US" dirty="0">
                <a:solidFill>
                  <a:schemeClr val="accent6">
                    <a:lumMod val="75000"/>
                  </a:schemeClr>
                </a:solidFill>
              </a:rPr>
              <a:t>Studies on </a:t>
            </a:r>
            <a:r>
              <a:rPr lang="en-US" b="1" u="sng" dirty="0">
                <a:solidFill>
                  <a:schemeClr val="accent6">
                    <a:lumMod val="75000"/>
                  </a:schemeClr>
                </a:solidFill>
              </a:rPr>
              <a:t>Energy Consumption</a:t>
            </a:r>
            <a:r>
              <a:rPr lang="en-US" dirty="0">
                <a:solidFill>
                  <a:schemeClr val="accent6">
                    <a:lumMod val="75000"/>
                  </a:schemeClr>
                </a:solidFill>
              </a:rPr>
              <a:t> for DNN Inference</a:t>
            </a:r>
          </a:p>
          <a:p>
            <a:pPr marL="457200" indent="-457200">
              <a:buFont typeface="+mj-lt"/>
              <a:buAutoNum type="arabicPeriod"/>
            </a:pPr>
            <a:endParaRPr lang="en-US" b="1" u="sng" dirty="0">
              <a:solidFill>
                <a:schemeClr val="accent6">
                  <a:lumMod val="75000"/>
                </a:schemeClr>
              </a:solidFill>
            </a:endParaRPr>
          </a:p>
          <a:p>
            <a:pPr marL="457200" indent="-457200">
              <a:buFont typeface="+mj-lt"/>
              <a:buAutoNum type="arabicPeriod"/>
            </a:pPr>
            <a:r>
              <a:rPr lang="en-US" dirty="0">
                <a:solidFill>
                  <a:schemeClr val="accent6">
                    <a:lumMod val="75000"/>
                  </a:schemeClr>
                </a:solidFill>
              </a:rPr>
              <a:t>Studies on </a:t>
            </a:r>
            <a:r>
              <a:rPr lang="en-US" b="1" u="sng" dirty="0">
                <a:solidFill>
                  <a:schemeClr val="accent6">
                    <a:lumMod val="75000"/>
                  </a:schemeClr>
                </a:solidFill>
              </a:rPr>
              <a:t>Energy Consumption</a:t>
            </a:r>
            <a:r>
              <a:rPr lang="en-US" dirty="0">
                <a:solidFill>
                  <a:schemeClr val="accent6">
                    <a:lumMod val="75000"/>
                  </a:schemeClr>
                </a:solidFill>
              </a:rPr>
              <a:t> for DNN Training</a:t>
            </a:r>
          </a:p>
        </p:txBody>
      </p:sp>
    </p:spTree>
    <p:extLst>
      <p:ext uri="{BB962C8B-B14F-4D97-AF65-F5344CB8AC3E}">
        <p14:creationId xmlns:p14="http://schemas.microsoft.com/office/powerpoint/2010/main" val="2707867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15</a:t>
            </a:fld>
            <a:endParaRPr lang="en-US" dirty="0"/>
          </a:p>
        </p:txBody>
      </p:sp>
      <p:graphicFrame>
        <p:nvGraphicFramePr>
          <p:cNvPr id="7" name="Table 6">
            <a:extLst>
              <a:ext uri="{FF2B5EF4-FFF2-40B4-BE49-F238E27FC236}">
                <a16:creationId xmlns:a16="http://schemas.microsoft.com/office/drawing/2014/main" id="{229D5402-681E-A8E1-E07C-2D78C84DB2EE}"/>
              </a:ext>
            </a:extLst>
          </p:cNvPr>
          <p:cNvGraphicFramePr>
            <a:graphicFrameLocks noGrp="1"/>
          </p:cNvGraphicFramePr>
          <p:nvPr>
            <p:extLst>
              <p:ext uri="{D42A27DB-BD31-4B8C-83A1-F6EECF244321}">
                <p14:modId xmlns:p14="http://schemas.microsoft.com/office/powerpoint/2010/main" val="133551154"/>
              </p:ext>
            </p:extLst>
          </p:nvPr>
        </p:nvGraphicFramePr>
        <p:xfrm>
          <a:off x="2363470" y="2389843"/>
          <a:ext cx="8506460" cy="4079240"/>
        </p:xfrm>
        <a:graphic>
          <a:graphicData uri="http://schemas.openxmlformats.org/drawingml/2006/table">
            <a:tbl>
              <a:tblPr firstRow="1" bandRow="1">
                <a:tableStyleId>{284E427A-3D55-4303-BF80-6455036E1DE7}</a:tableStyleId>
              </a:tblPr>
              <a:tblGrid>
                <a:gridCol w="1899920">
                  <a:extLst>
                    <a:ext uri="{9D8B030D-6E8A-4147-A177-3AD203B41FA5}">
                      <a16:colId xmlns:a16="http://schemas.microsoft.com/office/drawing/2014/main" val="2460201685"/>
                    </a:ext>
                  </a:extLst>
                </a:gridCol>
                <a:gridCol w="2263140">
                  <a:extLst>
                    <a:ext uri="{9D8B030D-6E8A-4147-A177-3AD203B41FA5}">
                      <a16:colId xmlns:a16="http://schemas.microsoft.com/office/drawing/2014/main" val="464855408"/>
                    </a:ext>
                  </a:extLst>
                </a:gridCol>
                <a:gridCol w="2205990">
                  <a:extLst>
                    <a:ext uri="{9D8B030D-6E8A-4147-A177-3AD203B41FA5}">
                      <a16:colId xmlns:a16="http://schemas.microsoft.com/office/drawing/2014/main" val="2769575189"/>
                    </a:ext>
                  </a:extLst>
                </a:gridCol>
                <a:gridCol w="2137410">
                  <a:extLst>
                    <a:ext uri="{9D8B030D-6E8A-4147-A177-3AD203B41FA5}">
                      <a16:colId xmlns:a16="http://schemas.microsoft.com/office/drawing/2014/main" val="3967752940"/>
                    </a:ext>
                  </a:extLst>
                </a:gridCol>
              </a:tblGrid>
              <a:tr h="370840">
                <a:tc>
                  <a:txBody>
                    <a:bodyPr/>
                    <a:lstStyle/>
                    <a:p>
                      <a:r>
                        <a:rPr lang="en-US" dirty="0"/>
                        <a:t>Specification</a:t>
                      </a:r>
                    </a:p>
                  </a:txBody>
                  <a:tcPr/>
                </a:tc>
                <a:tc>
                  <a:txBody>
                    <a:bodyPr/>
                    <a:lstStyle/>
                    <a:p>
                      <a:r>
                        <a:rPr lang="en-US" dirty="0"/>
                        <a:t>Jetson Nano</a:t>
                      </a:r>
                    </a:p>
                  </a:txBody>
                  <a:tcPr/>
                </a:tc>
                <a:tc>
                  <a:txBody>
                    <a:bodyPr/>
                    <a:lstStyle/>
                    <a:p>
                      <a:r>
                        <a:rPr lang="en-US" dirty="0"/>
                        <a:t>Jetson Xavier NX</a:t>
                      </a:r>
                    </a:p>
                  </a:txBody>
                  <a:tcPr/>
                </a:tc>
                <a:tc>
                  <a:txBody>
                    <a:bodyPr/>
                    <a:lstStyle/>
                    <a:p>
                      <a:r>
                        <a:rPr lang="en-US" dirty="0"/>
                        <a:t>Jetson Orin NX</a:t>
                      </a:r>
                    </a:p>
                  </a:txBody>
                  <a:tcPr/>
                </a:tc>
                <a:extLst>
                  <a:ext uri="{0D108BD9-81ED-4DB2-BD59-A6C34878D82A}">
                    <a16:rowId xmlns:a16="http://schemas.microsoft.com/office/drawing/2014/main" val="1057381713"/>
                  </a:ext>
                </a:extLst>
              </a:tr>
              <a:tr h="370840">
                <a:tc>
                  <a:txBody>
                    <a:bodyPr/>
                    <a:lstStyle/>
                    <a:p>
                      <a:r>
                        <a:rPr lang="en-US" sz="1600" b="0" u="sng" dirty="0"/>
                        <a:t>CPU</a:t>
                      </a:r>
                    </a:p>
                  </a:txBody>
                  <a:tcPr/>
                </a:tc>
                <a:tc>
                  <a:txBody>
                    <a:bodyPr/>
                    <a:lstStyle/>
                    <a:p>
                      <a:r>
                        <a:rPr lang="en-US" dirty="0"/>
                        <a:t>4-core ARM A57</a:t>
                      </a:r>
                    </a:p>
                  </a:txBody>
                  <a:tcPr/>
                </a:tc>
                <a:tc>
                  <a:txBody>
                    <a:bodyPr/>
                    <a:lstStyle/>
                    <a:p>
                      <a:r>
                        <a:rPr lang="en-US" dirty="0"/>
                        <a:t>8-core Nvidia Carmel</a:t>
                      </a:r>
                    </a:p>
                  </a:txBody>
                  <a:tcPr/>
                </a:tc>
                <a:tc>
                  <a:txBody>
                    <a:bodyPr/>
                    <a:lstStyle/>
                    <a:p>
                      <a:r>
                        <a:rPr lang="en-US" dirty="0"/>
                        <a:t>8-core Nvidia Cortex </a:t>
                      </a:r>
                    </a:p>
                  </a:txBody>
                  <a:tcPr/>
                </a:tc>
                <a:extLst>
                  <a:ext uri="{0D108BD9-81ED-4DB2-BD59-A6C34878D82A}">
                    <a16:rowId xmlns:a16="http://schemas.microsoft.com/office/drawing/2014/main" val="3157061423"/>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CPU Freq. range </a:t>
                      </a:r>
                    </a:p>
                  </a:txBody>
                  <a:tcPr/>
                </a:tc>
                <a:tc>
                  <a:txBody>
                    <a:bodyPr/>
                    <a:lstStyle/>
                    <a:p>
                      <a:r>
                        <a:rPr lang="en-US" dirty="0"/>
                        <a:t>102 MHz – 1.48 GHz </a:t>
                      </a:r>
                    </a:p>
                  </a:txBody>
                  <a:tcPr/>
                </a:tc>
                <a:tc>
                  <a:txBody>
                    <a:bodyPr/>
                    <a:lstStyle/>
                    <a:p>
                      <a:r>
                        <a:rPr lang="en-US" dirty="0"/>
                        <a:t>115 MHz – 1.9 GHz</a:t>
                      </a:r>
                    </a:p>
                  </a:txBody>
                  <a:tcPr/>
                </a:tc>
                <a:tc>
                  <a:txBody>
                    <a:bodyPr/>
                    <a:lstStyle/>
                    <a:p>
                      <a:r>
                        <a:rPr lang="en-US" dirty="0"/>
                        <a:t>115 MHz – 2.0 GHz</a:t>
                      </a:r>
                    </a:p>
                  </a:txBody>
                  <a:tcPr/>
                </a:tc>
                <a:extLst>
                  <a:ext uri="{0D108BD9-81ED-4DB2-BD59-A6C34878D82A}">
                    <a16:rowId xmlns:a16="http://schemas.microsoft.com/office/drawing/2014/main" val="1321482603"/>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CPU Freq. step </a:t>
                      </a:r>
                    </a:p>
                  </a:txBody>
                  <a:tcPr/>
                </a:tc>
                <a:tc>
                  <a:txBody>
                    <a:bodyPr/>
                    <a:lstStyle/>
                    <a:p>
                      <a:r>
                        <a:rPr lang="en-US" dirty="0"/>
                        <a:t>100 MHz (15 steps)</a:t>
                      </a:r>
                    </a:p>
                  </a:txBody>
                  <a:tcPr/>
                </a:tc>
                <a:tc>
                  <a:txBody>
                    <a:bodyPr/>
                    <a:lstStyle/>
                    <a:p>
                      <a:r>
                        <a:rPr lang="en-US" dirty="0"/>
                        <a:t>77 MHz (25 steps) </a:t>
                      </a:r>
                    </a:p>
                  </a:txBody>
                  <a:tcPr/>
                </a:tc>
                <a:tc>
                  <a:txBody>
                    <a:bodyPr/>
                    <a:lstStyle/>
                    <a:p>
                      <a:r>
                        <a:rPr lang="en-US" dirty="0"/>
                        <a:t>77 MHz (26 steps)</a:t>
                      </a:r>
                    </a:p>
                  </a:txBody>
                  <a:tcPr/>
                </a:tc>
                <a:extLst>
                  <a:ext uri="{0D108BD9-81ED-4DB2-BD59-A6C34878D82A}">
                    <a16:rowId xmlns:a16="http://schemas.microsoft.com/office/drawing/2014/main" val="56810038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sng" strike="noStrike" cap="none" dirty="0">
                          <a:solidFill>
                            <a:schemeClr val="dk1"/>
                          </a:solidFill>
                          <a:latin typeface="+mn-lt"/>
                          <a:ea typeface="+mn-ea"/>
                          <a:cs typeface="+mn-cs"/>
                          <a:sym typeface="Arial"/>
                        </a:rPr>
                        <a:t>GPU</a:t>
                      </a:r>
                    </a:p>
                  </a:txBody>
                  <a:tcPr/>
                </a:tc>
                <a:tc>
                  <a:txBody>
                    <a:bodyPr/>
                    <a:lstStyle/>
                    <a:p>
                      <a:r>
                        <a:rPr lang="en-US"/>
                        <a:t>Nvidia Maxwell</a:t>
                      </a:r>
                      <a:endParaRPr lang="en-US" dirty="0"/>
                    </a:p>
                  </a:txBody>
                  <a:tcPr/>
                </a:tc>
                <a:tc>
                  <a:txBody>
                    <a:bodyPr/>
                    <a:lstStyle/>
                    <a:p>
                      <a:r>
                        <a:rPr lang="en-US" dirty="0"/>
                        <a:t>NVIDIA Volta</a:t>
                      </a:r>
                    </a:p>
                  </a:txBody>
                  <a:tcPr/>
                </a:tc>
                <a:tc>
                  <a:txBody>
                    <a:bodyPr/>
                    <a:lstStyle/>
                    <a:p>
                      <a:r>
                        <a:rPr lang="en-US" dirty="0"/>
                        <a:t>NVIDIA Ampere</a:t>
                      </a:r>
                    </a:p>
                  </a:txBody>
                  <a:tcPr/>
                </a:tc>
                <a:extLst>
                  <a:ext uri="{0D108BD9-81ED-4DB2-BD59-A6C34878D82A}">
                    <a16:rowId xmlns:a16="http://schemas.microsoft.com/office/drawing/2014/main" val="2296707739"/>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CUDA Cores</a:t>
                      </a:r>
                    </a:p>
                  </a:txBody>
                  <a:tcPr/>
                </a:tc>
                <a:tc>
                  <a:txBody>
                    <a:bodyPr/>
                    <a:lstStyle/>
                    <a:p>
                      <a:r>
                        <a:rPr lang="en-US" dirty="0"/>
                        <a:t>128</a:t>
                      </a:r>
                    </a:p>
                  </a:txBody>
                  <a:tcPr/>
                </a:tc>
                <a:tc>
                  <a:txBody>
                    <a:bodyPr/>
                    <a:lstStyle/>
                    <a:p>
                      <a:r>
                        <a:rPr lang="en-US" dirty="0"/>
                        <a:t>384</a:t>
                      </a:r>
                    </a:p>
                  </a:txBody>
                  <a:tcPr/>
                </a:tc>
                <a:tc>
                  <a:txBody>
                    <a:bodyPr/>
                    <a:lstStyle/>
                    <a:p>
                      <a:r>
                        <a:rPr lang="en-US" dirty="0"/>
                        <a:t>1024</a:t>
                      </a:r>
                    </a:p>
                  </a:txBody>
                  <a:tcPr/>
                </a:tc>
                <a:extLst>
                  <a:ext uri="{0D108BD9-81ED-4DB2-BD59-A6C34878D82A}">
                    <a16:rowId xmlns:a16="http://schemas.microsoft.com/office/drawing/2014/main" val="1620008980"/>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Tensor Cores</a:t>
                      </a:r>
                    </a:p>
                  </a:txBody>
                  <a:tcPr/>
                </a:tc>
                <a:tc>
                  <a:txBody>
                    <a:bodyPr/>
                    <a:lstStyle/>
                    <a:p>
                      <a:r>
                        <a:rPr lang="en-US" dirty="0"/>
                        <a:t>-</a:t>
                      </a:r>
                    </a:p>
                  </a:txBody>
                  <a:tcPr/>
                </a:tc>
                <a:tc>
                  <a:txBody>
                    <a:bodyPr/>
                    <a:lstStyle/>
                    <a:p>
                      <a:r>
                        <a:rPr lang="en-US" dirty="0"/>
                        <a:t>48</a:t>
                      </a:r>
                    </a:p>
                  </a:txBody>
                  <a:tcPr/>
                </a:tc>
                <a:tc>
                  <a:txBody>
                    <a:bodyPr/>
                    <a:lstStyle/>
                    <a:p>
                      <a:r>
                        <a:rPr lang="en-US" dirty="0"/>
                        <a:t>32</a:t>
                      </a:r>
                    </a:p>
                  </a:txBody>
                  <a:tcPr/>
                </a:tc>
                <a:extLst>
                  <a:ext uri="{0D108BD9-81ED-4DB2-BD59-A6C34878D82A}">
                    <a16:rowId xmlns:a16="http://schemas.microsoft.com/office/drawing/2014/main" val="3606979078"/>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Memory</a:t>
                      </a:r>
                    </a:p>
                  </a:txBody>
                  <a:tcPr/>
                </a:tc>
                <a:tc>
                  <a:txBody>
                    <a:bodyPr/>
                    <a:lstStyle/>
                    <a:p>
                      <a:r>
                        <a:rPr lang="en-US" dirty="0"/>
                        <a:t>4 GB LPDDR4</a:t>
                      </a:r>
                    </a:p>
                  </a:txBody>
                  <a:tcPr/>
                </a:tc>
                <a:tc>
                  <a:txBody>
                    <a:bodyPr/>
                    <a:lstStyle/>
                    <a:p>
                      <a:r>
                        <a:rPr lang="en-US" dirty="0"/>
                        <a:t>8 GB LPDDR4</a:t>
                      </a:r>
                    </a:p>
                  </a:txBody>
                  <a:tcPr/>
                </a:tc>
                <a:tc>
                  <a:txBody>
                    <a:bodyPr/>
                    <a:lstStyle/>
                    <a:p>
                      <a:r>
                        <a:rPr lang="en-US" dirty="0"/>
                        <a:t>16GB LPDDR5 </a:t>
                      </a:r>
                    </a:p>
                  </a:txBody>
                  <a:tcPr/>
                </a:tc>
                <a:extLst>
                  <a:ext uri="{0D108BD9-81ED-4DB2-BD59-A6C34878D82A}">
                    <a16:rowId xmlns:a16="http://schemas.microsoft.com/office/drawing/2014/main" val="1301801872"/>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GPU Freq. range</a:t>
                      </a:r>
                    </a:p>
                  </a:txBody>
                  <a:tcPr/>
                </a:tc>
                <a:tc>
                  <a:txBody>
                    <a:bodyPr/>
                    <a:lstStyle/>
                    <a:p>
                      <a:r>
                        <a:rPr lang="en-US" dirty="0"/>
                        <a:t>76 MHz – 921 MHz</a:t>
                      </a:r>
                    </a:p>
                  </a:txBody>
                  <a:tcPr/>
                </a:tc>
                <a:tc>
                  <a:txBody>
                    <a:bodyPr/>
                    <a:lstStyle/>
                    <a:p>
                      <a:r>
                        <a:rPr lang="en-US" dirty="0"/>
                        <a:t>114 MHz – 1.1 GHz </a:t>
                      </a:r>
                    </a:p>
                  </a:txBody>
                  <a:tcPr/>
                </a:tc>
                <a:tc>
                  <a:txBody>
                    <a:bodyPr/>
                    <a:lstStyle/>
                    <a:p>
                      <a:r>
                        <a:rPr lang="en-US" dirty="0"/>
                        <a:t>308 MHz – 918 MHz</a:t>
                      </a:r>
                    </a:p>
                  </a:txBody>
                  <a:tcPr/>
                </a:tc>
                <a:extLst>
                  <a:ext uri="{0D108BD9-81ED-4DB2-BD59-A6C34878D82A}">
                    <a16:rowId xmlns:a16="http://schemas.microsoft.com/office/drawing/2014/main" val="2499984265"/>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GPU Freq. steps</a:t>
                      </a:r>
                    </a:p>
                  </a:txBody>
                  <a:tcPr/>
                </a:tc>
                <a:tc>
                  <a:txBody>
                    <a:bodyPr/>
                    <a:lstStyle/>
                    <a:p>
                      <a:r>
                        <a:rPr lang="en-US" dirty="0"/>
                        <a:t>77 MHz (12 steps)</a:t>
                      </a:r>
                    </a:p>
                  </a:txBody>
                  <a:tcPr/>
                </a:tc>
                <a:tc>
                  <a:txBody>
                    <a:bodyPr/>
                    <a:lstStyle/>
                    <a:p>
                      <a:r>
                        <a:rPr lang="en-US" dirty="0"/>
                        <a:t>90 MHz (15 steps)</a:t>
                      </a:r>
                    </a:p>
                  </a:txBody>
                  <a:tcPr/>
                </a:tc>
                <a:tc>
                  <a:txBody>
                    <a:bodyPr/>
                    <a:lstStyle/>
                    <a:p>
                      <a:r>
                        <a:rPr lang="en-US" dirty="0"/>
                        <a:t>102 MHz (7 steps) </a:t>
                      </a:r>
                    </a:p>
                  </a:txBody>
                  <a:tcPr/>
                </a:tc>
                <a:extLst>
                  <a:ext uri="{0D108BD9-81ED-4DB2-BD59-A6C34878D82A}">
                    <a16:rowId xmlns:a16="http://schemas.microsoft.com/office/drawing/2014/main" val="3526803944"/>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Throughput</a:t>
                      </a:r>
                    </a:p>
                  </a:txBody>
                  <a:tcPr/>
                </a:tc>
                <a:tc>
                  <a:txBody>
                    <a:bodyPr/>
                    <a:lstStyle/>
                    <a:p>
                      <a:r>
                        <a:rPr lang="en-US" dirty="0"/>
                        <a:t>0.472 TOPs</a:t>
                      </a:r>
                    </a:p>
                  </a:txBody>
                  <a:tcPr/>
                </a:tc>
                <a:tc>
                  <a:txBody>
                    <a:bodyPr/>
                    <a:lstStyle/>
                    <a:p>
                      <a:r>
                        <a:rPr lang="en-US" dirty="0"/>
                        <a:t>21 TOPs</a:t>
                      </a:r>
                    </a:p>
                  </a:txBody>
                  <a:tcPr/>
                </a:tc>
                <a:tc>
                  <a:txBody>
                    <a:bodyPr/>
                    <a:lstStyle/>
                    <a:p>
                      <a:r>
                        <a:rPr lang="en-US" dirty="0"/>
                        <a:t>100 TOPs</a:t>
                      </a:r>
                    </a:p>
                  </a:txBody>
                  <a:tcPr/>
                </a:tc>
                <a:extLst>
                  <a:ext uri="{0D108BD9-81ED-4DB2-BD59-A6C34878D82A}">
                    <a16:rowId xmlns:a16="http://schemas.microsoft.com/office/drawing/2014/main" val="1404445211"/>
                  </a:ext>
                </a:extLst>
              </a:tr>
            </a:tbl>
          </a:graphicData>
        </a:graphic>
      </p:graphicFrame>
      <p:pic>
        <p:nvPicPr>
          <p:cNvPr id="3" name="Picture 2" descr="A black electronic device with many ports&#10;&#10;Description automatically generated">
            <a:extLst>
              <a:ext uri="{FF2B5EF4-FFF2-40B4-BE49-F238E27FC236}">
                <a16:creationId xmlns:a16="http://schemas.microsoft.com/office/drawing/2014/main" id="{A94B9374-661D-42D6-92FE-95B06E105954}"/>
              </a:ext>
            </a:extLst>
          </p:cNvPr>
          <p:cNvPicPr>
            <a:picLocks noChangeAspect="1"/>
          </p:cNvPicPr>
          <p:nvPr/>
        </p:nvPicPr>
        <p:blipFill>
          <a:blip r:embed="rId3"/>
          <a:stretch>
            <a:fillRect/>
          </a:stretch>
        </p:blipFill>
        <p:spPr>
          <a:xfrm>
            <a:off x="4905519" y="1575172"/>
            <a:ext cx="718041" cy="738296"/>
          </a:xfrm>
          <a:prstGeom prst="rect">
            <a:avLst/>
          </a:prstGeom>
        </p:spPr>
      </p:pic>
      <p:pic>
        <p:nvPicPr>
          <p:cNvPr id="4" name="Picture 3" descr="A computer chip and fan&#10;&#10;Description automatically generated">
            <a:extLst>
              <a:ext uri="{FF2B5EF4-FFF2-40B4-BE49-F238E27FC236}">
                <a16:creationId xmlns:a16="http://schemas.microsoft.com/office/drawing/2014/main" id="{E921E39D-6487-AF46-8E58-CDA0E6026C40}"/>
              </a:ext>
            </a:extLst>
          </p:cNvPr>
          <p:cNvPicPr>
            <a:picLocks noChangeAspect="1"/>
          </p:cNvPicPr>
          <p:nvPr/>
        </p:nvPicPr>
        <p:blipFill>
          <a:blip r:embed="rId4"/>
          <a:stretch>
            <a:fillRect/>
          </a:stretch>
        </p:blipFill>
        <p:spPr>
          <a:xfrm>
            <a:off x="7117949" y="1528128"/>
            <a:ext cx="861715" cy="861715"/>
          </a:xfrm>
          <a:prstGeom prst="rect">
            <a:avLst/>
          </a:prstGeom>
        </p:spPr>
      </p:pic>
      <p:pic>
        <p:nvPicPr>
          <p:cNvPr id="5" name="Picture 4">
            <a:extLst>
              <a:ext uri="{FF2B5EF4-FFF2-40B4-BE49-F238E27FC236}">
                <a16:creationId xmlns:a16="http://schemas.microsoft.com/office/drawing/2014/main" id="{81115783-D7A3-34CA-2E07-E8AD6F9BA511}"/>
              </a:ext>
            </a:extLst>
          </p:cNvPr>
          <p:cNvPicPr>
            <a:picLocks noChangeAspect="1"/>
          </p:cNvPicPr>
          <p:nvPr/>
        </p:nvPicPr>
        <p:blipFill>
          <a:blip r:embed="rId5"/>
          <a:stretch>
            <a:fillRect/>
          </a:stretch>
        </p:blipFill>
        <p:spPr>
          <a:xfrm>
            <a:off x="9191220" y="1463049"/>
            <a:ext cx="861715" cy="866309"/>
          </a:xfrm>
          <a:prstGeom prst="rect">
            <a:avLst/>
          </a:prstGeom>
        </p:spPr>
      </p:pic>
      <p:sp>
        <p:nvSpPr>
          <p:cNvPr id="6" name="Title 1">
            <a:extLst>
              <a:ext uri="{FF2B5EF4-FFF2-40B4-BE49-F238E27FC236}">
                <a16:creationId xmlns:a16="http://schemas.microsoft.com/office/drawing/2014/main" id="{FB44EC08-0983-7DAB-F124-F36F1CC0A622}"/>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Edge-Device Specifications</a:t>
            </a:r>
            <a:endParaRPr lang="en-US" kern="0" dirty="0"/>
          </a:p>
        </p:txBody>
      </p:sp>
    </p:spTree>
    <p:extLst>
      <p:ext uri="{BB962C8B-B14F-4D97-AF65-F5344CB8AC3E}">
        <p14:creationId xmlns:p14="http://schemas.microsoft.com/office/powerpoint/2010/main" val="3763611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16</a:t>
            </a:fld>
            <a:endParaRPr lang="en-US" dirty="0"/>
          </a:p>
        </p:txBody>
      </p:sp>
      <p:pic>
        <p:nvPicPr>
          <p:cNvPr id="3" name="Picture 2" descr="A black electronic device with many ports&#10;&#10;Description automatically generated">
            <a:extLst>
              <a:ext uri="{FF2B5EF4-FFF2-40B4-BE49-F238E27FC236}">
                <a16:creationId xmlns:a16="http://schemas.microsoft.com/office/drawing/2014/main" id="{A94B9374-661D-42D6-92FE-95B06E105954}"/>
              </a:ext>
            </a:extLst>
          </p:cNvPr>
          <p:cNvPicPr>
            <a:picLocks noChangeAspect="1"/>
          </p:cNvPicPr>
          <p:nvPr/>
        </p:nvPicPr>
        <p:blipFill>
          <a:blip r:embed="rId3"/>
          <a:stretch>
            <a:fillRect/>
          </a:stretch>
        </p:blipFill>
        <p:spPr>
          <a:xfrm>
            <a:off x="4905519" y="1575172"/>
            <a:ext cx="718041" cy="738296"/>
          </a:xfrm>
          <a:prstGeom prst="rect">
            <a:avLst/>
          </a:prstGeom>
        </p:spPr>
      </p:pic>
      <p:pic>
        <p:nvPicPr>
          <p:cNvPr id="4" name="Picture 3" descr="A computer chip and fan&#10;&#10;Description automatically generated">
            <a:extLst>
              <a:ext uri="{FF2B5EF4-FFF2-40B4-BE49-F238E27FC236}">
                <a16:creationId xmlns:a16="http://schemas.microsoft.com/office/drawing/2014/main" id="{E921E39D-6487-AF46-8E58-CDA0E6026C40}"/>
              </a:ext>
            </a:extLst>
          </p:cNvPr>
          <p:cNvPicPr>
            <a:picLocks noChangeAspect="1"/>
          </p:cNvPicPr>
          <p:nvPr/>
        </p:nvPicPr>
        <p:blipFill>
          <a:blip r:embed="rId4"/>
          <a:stretch>
            <a:fillRect/>
          </a:stretch>
        </p:blipFill>
        <p:spPr>
          <a:xfrm>
            <a:off x="7117949" y="1528128"/>
            <a:ext cx="861715" cy="861715"/>
          </a:xfrm>
          <a:prstGeom prst="rect">
            <a:avLst/>
          </a:prstGeom>
        </p:spPr>
      </p:pic>
      <p:pic>
        <p:nvPicPr>
          <p:cNvPr id="5" name="Picture 4">
            <a:extLst>
              <a:ext uri="{FF2B5EF4-FFF2-40B4-BE49-F238E27FC236}">
                <a16:creationId xmlns:a16="http://schemas.microsoft.com/office/drawing/2014/main" id="{81115783-D7A3-34CA-2E07-E8AD6F9BA511}"/>
              </a:ext>
            </a:extLst>
          </p:cNvPr>
          <p:cNvPicPr>
            <a:picLocks noChangeAspect="1"/>
          </p:cNvPicPr>
          <p:nvPr/>
        </p:nvPicPr>
        <p:blipFill>
          <a:blip r:embed="rId5"/>
          <a:stretch>
            <a:fillRect/>
          </a:stretch>
        </p:blipFill>
        <p:spPr>
          <a:xfrm>
            <a:off x="9191220" y="1463049"/>
            <a:ext cx="921879" cy="926794"/>
          </a:xfrm>
          <a:prstGeom prst="rect">
            <a:avLst/>
          </a:prstGeom>
        </p:spPr>
      </p:pic>
      <p:graphicFrame>
        <p:nvGraphicFramePr>
          <p:cNvPr id="6" name="Table 5">
            <a:extLst>
              <a:ext uri="{FF2B5EF4-FFF2-40B4-BE49-F238E27FC236}">
                <a16:creationId xmlns:a16="http://schemas.microsoft.com/office/drawing/2014/main" id="{E9F0AAEB-F1BC-23C4-28D2-537260FB6B24}"/>
              </a:ext>
            </a:extLst>
          </p:cNvPr>
          <p:cNvGraphicFramePr>
            <a:graphicFrameLocks noGrp="1"/>
          </p:cNvGraphicFramePr>
          <p:nvPr>
            <p:extLst>
              <p:ext uri="{D42A27DB-BD31-4B8C-83A1-F6EECF244321}">
                <p14:modId xmlns:p14="http://schemas.microsoft.com/office/powerpoint/2010/main" val="1370544433"/>
              </p:ext>
            </p:extLst>
          </p:nvPr>
        </p:nvGraphicFramePr>
        <p:xfrm>
          <a:off x="2400046" y="2389843"/>
          <a:ext cx="8506460" cy="4079240"/>
        </p:xfrm>
        <a:graphic>
          <a:graphicData uri="http://schemas.openxmlformats.org/drawingml/2006/table">
            <a:tbl>
              <a:tblPr firstRow="1" bandRow="1">
                <a:tableStyleId>{284E427A-3D55-4303-BF80-6455036E1DE7}</a:tableStyleId>
              </a:tblPr>
              <a:tblGrid>
                <a:gridCol w="1899920">
                  <a:extLst>
                    <a:ext uri="{9D8B030D-6E8A-4147-A177-3AD203B41FA5}">
                      <a16:colId xmlns:a16="http://schemas.microsoft.com/office/drawing/2014/main" val="2460201685"/>
                    </a:ext>
                  </a:extLst>
                </a:gridCol>
                <a:gridCol w="2263140">
                  <a:extLst>
                    <a:ext uri="{9D8B030D-6E8A-4147-A177-3AD203B41FA5}">
                      <a16:colId xmlns:a16="http://schemas.microsoft.com/office/drawing/2014/main" val="464855408"/>
                    </a:ext>
                  </a:extLst>
                </a:gridCol>
                <a:gridCol w="2205990">
                  <a:extLst>
                    <a:ext uri="{9D8B030D-6E8A-4147-A177-3AD203B41FA5}">
                      <a16:colId xmlns:a16="http://schemas.microsoft.com/office/drawing/2014/main" val="2769575189"/>
                    </a:ext>
                  </a:extLst>
                </a:gridCol>
                <a:gridCol w="2137410">
                  <a:extLst>
                    <a:ext uri="{9D8B030D-6E8A-4147-A177-3AD203B41FA5}">
                      <a16:colId xmlns:a16="http://schemas.microsoft.com/office/drawing/2014/main" val="3967752940"/>
                    </a:ext>
                  </a:extLst>
                </a:gridCol>
              </a:tblGrid>
              <a:tr h="370840">
                <a:tc>
                  <a:txBody>
                    <a:bodyPr/>
                    <a:lstStyle/>
                    <a:p>
                      <a:r>
                        <a:rPr lang="en-US" dirty="0"/>
                        <a:t>Specification</a:t>
                      </a:r>
                    </a:p>
                  </a:txBody>
                  <a:tcPr/>
                </a:tc>
                <a:tc>
                  <a:txBody>
                    <a:bodyPr/>
                    <a:lstStyle/>
                    <a:p>
                      <a:r>
                        <a:rPr lang="en-US" dirty="0"/>
                        <a:t>Jetson Nano</a:t>
                      </a:r>
                    </a:p>
                  </a:txBody>
                  <a:tcPr/>
                </a:tc>
                <a:tc>
                  <a:txBody>
                    <a:bodyPr/>
                    <a:lstStyle/>
                    <a:p>
                      <a:r>
                        <a:rPr lang="en-US" dirty="0"/>
                        <a:t>Jetson Xavier NX</a:t>
                      </a:r>
                    </a:p>
                  </a:txBody>
                  <a:tcPr/>
                </a:tc>
                <a:tc>
                  <a:txBody>
                    <a:bodyPr/>
                    <a:lstStyle/>
                    <a:p>
                      <a:r>
                        <a:rPr lang="en-US" dirty="0"/>
                        <a:t>Jetson Orin NX</a:t>
                      </a:r>
                    </a:p>
                  </a:txBody>
                  <a:tcPr/>
                </a:tc>
                <a:extLst>
                  <a:ext uri="{0D108BD9-81ED-4DB2-BD59-A6C34878D82A}">
                    <a16:rowId xmlns:a16="http://schemas.microsoft.com/office/drawing/2014/main" val="1057381713"/>
                  </a:ext>
                </a:extLst>
              </a:tr>
              <a:tr h="370840">
                <a:tc>
                  <a:txBody>
                    <a:bodyPr/>
                    <a:lstStyle/>
                    <a:p>
                      <a:r>
                        <a:rPr lang="en-US" sz="1600" b="0" u="sng" dirty="0"/>
                        <a:t>CPU</a:t>
                      </a:r>
                    </a:p>
                  </a:txBody>
                  <a:tcPr/>
                </a:tc>
                <a:tc>
                  <a:txBody>
                    <a:bodyPr/>
                    <a:lstStyle/>
                    <a:p>
                      <a:r>
                        <a:rPr lang="en-US" dirty="0"/>
                        <a:t>4-core ARM A57</a:t>
                      </a:r>
                    </a:p>
                  </a:txBody>
                  <a:tcPr/>
                </a:tc>
                <a:tc>
                  <a:txBody>
                    <a:bodyPr/>
                    <a:lstStyle/>
                    <a:p>
                      <a:r>
                        <a:rPr lang="en-US" dirty="0"/>
                        <a:t>8-core Nvidia Carmel</a:t>
                      </a:r>
                    </a:p>
                  </a:txBody>
                  <a:tcPr/>
                </a:tc>
                <a:tc>
                  <a:txBody>
                    <a:bodyPr/>
                    <a:lstStyle/>
                    <a:p>
                      <a:r>
                        <a:rPr lang="en-US" dirty="0"/>
                        <a:t>8-core Nvidia Cortex </a:t>
                      </a:r>
                    </a:p>
                  </a:txBody>
                  <a:tcPr/>
                </a:tc>
                <a:extLst>
                  <a:ext uri="{0D108BD9-81ED-4DB2-BD59-A6C34878D82A}">
                    <a16:rowId xmlns:a16="http://schemas.microsoft.com/office/drawing/2014/main" val="3157061423"/>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CPU Freq. range </a:t>
                      </a:r>
                    </a:p>
                  </a:txBody>
                  <a:tcPr/>
                </a:tc>
                <a:tc>
                  <a:txBody>
                    <a:bodyPr/>
                    <a:lstStyle/>
                    <a:p>
                      <a:r>
                        <a:rPr lang="en-US" sz="1600" b="1" dirty="0">
                          <a:highlight>
                            <a:srgbClr val="FFFF00"/>
                          </a:highlight>
                        </a:rPr>
                        <a:t>102 MHz – 1.48 GHz </a:t>
                      </a:r>
                    </a:p>
                  </a:txBody>
                  <a:tcPr/>
                </a:tc>
                <a:tc>
                  <a:txBody>
                    <a:bodyPr/>
                    <a:lstStyle/>
                    <a:p>
                      <a:r>
                        <a:rPr lang="en-US" sz="1600" b="1" dirty="0">
                          <a:highlight>
                            <a:srgbClr val="FFFF00"/>
                          </a:highlight>
                        </a:rPr>
                        <a:t>115 MHz – 1.9 GHz</a:t>
                      </a:r>
                    </a:p>
                  </a:txBody>
                  <a:tcPr/>
                </a:tc>
                <a:tc>
                  <a:txBody>
                    <a:bodyPr/>
                    <a:lstStyle/>
                    <a:p>
                      <a:r>
                        <a:rPr lang="en-US" sz="1600" b="1" dirty="0">
                          <a:highlight>
                            <a:srgbClr val="FFFF00"/>
                          </a:highlight>
                        </a:rPr>
                        <a:t>115 MHz – 2.0 GHz</a:t>
                      </a:r>
                    </a:p>
                  </a:txBody>
                  <a:tcPr/>
                </a:tc>
                <a:extLst>
                  <a:ext uri="{0D108BD9-81ED-4DB2-BD59-A6C34878D82A}">
                    <a16:rowId xmlns:a16="http://schemas.microsoft.com/office/drawing/2014/main" val="1321482603"/>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CPU Freq. step </a:t>
                      </a:r>
                    </a:p>
                  </a:txBody>
                  <a:tcPr/>
                </a:tc>
                <a:tc>
                  <a:txBody>
                    <a:bodyPr/>
                    <a:lstStyle/>
                    <a:p>
                      <a:r>
                        <a:rPr lang="en-US" sz="1600" b="1" dirty="0">
                          <a:highlight>
                            <a:srgbClr val="FFFF00"/>
                          </a:highlight>
                        </a:rPr>
                        <a:t>100 MHz (15 steps)</a:t>
                      </a:r>
                    </a:p>
                  </a:txBody>
                  <a:tcPr/>
                </a:tc>
                <a:tc>
                  <a:txBody>
                    <a:bodyPr/>
                    <a:lstStyle/>
                    <a:p>
                      <a:r>
                        <a:rPr lang="en-US" sz="1600" b="1" dirty="0">
                          <a:highlight>
                            <a:srgbClr val="FFFF00"/>
                          </a:highlight>
                        </a:rPr>
                        <a:t>77 MHz (25 steps) </a:t>
                      </a:r>
                    </a:p>
                  </a:txBody>
                  <a:tcPr/>
                </a:tc>
                <a:tc>
                  <a:txBody>
                    <a:bodyPr/>
                    <a:lstStyle/>
                    <a:p>
                      <a:r>
                        <a:rPr lang="en-US" sz="1600" b="1" dirty="0">
                          <a:highlight>
                            <a:srgbClr val="FFFF00"/>
                          </a:highlight>
                        </a:rPr>
                        <a:t>77 MHz (26 steps)</a:t>
                      </a:r>
                    </a:p>
                  </a:txBody>
                  <a:tcPr/>
                </a:tc>
                <a:extLst>
                  <a:ext uri="{0D108BD9-81ED-4DB2-BD59-A6C34878D82A}">
                    <a16:rowId xmlns:a16="http://schemas.microsoft.com/office/drawing/2014/main" val="56810038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sng" strike="noStrike" cap="none" dirty="0">
                          <a:solidFill>
                            <a:schemeClr val="dk1"/>
                          </a:solidFill>
                          <a:latin typeface="+mn-lt"/>
                          <a:ea typeface="+mn-ea"/>
                          <a:cs typeface="+mn-cs"/>
                          <a:sym typeface="Arial"/>
                        </a:rPr>
                        <a:t>GPU</a:t>
                      </a:r>
                    </a:p>
                  </a:txBody>
                  <a:tcPr/>
                </a:tc>
                <a:tc>
                  <a:txBody>
                    <a:bodyPr/>
                    <a:lstStyle/>
                    <a:p>
                      <a:r>
                        <a:rPr lang="en-US"/>
                        <a:t>Nvidia Maxwell</a:t>
                      </a:r>
                      <a:endParaRPr lang="en-US" dirty="0"/>
                    </a:p>
                  </a:txBody>
                  <a:tcPr/>
                </a:tc>
                <a:tc>
                  <a:txBody>
                    <a:bodyPr/>
                    <a:lstStyle/>
                    <a:p>
                      <a:r>
                        <a:rPr lang="en-US" dirty="0"/>
                        <a:t>NVIDIA Volta</a:t>
                      </a:r>
                    </a:p>
                  </a:txBody>
                  <a:tcPr/>
                </a:tc>
                <a:tc>
                  <a:txBody>
                    <a:bodyPr/>
                    <a:lstStyle/>
                    <a:p>
                      <a:r>
                        <a:rPr lang="en-US" dirty="0"/>
                        <a:t>NVIDIA Ampere</a:t>
                      </a:r>
                    </a:p>
                  </a:txBody>
                  <a:tcPr/>
                </a:tc>
                <a:extLst>
                  <a:ext uri="{0D108BD9-81ED-4DB2-BD59-A6C34878D82A}">
                    <a16:rowId xmlns:a16="http://schemas.microsoft.com/office/drawing/2014/main" val="2296707739"/>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CUDA Cores</a:t>
                      </a:r>
                    </a:p>
                  </a:txBody>
                  <a:tcPr/>
                </a:tc>
                <a:tc>
                  <a:txBody>
                    <a:bodyPr/>
                    <a:lstStyle/>
                    <a:p>
                      <a:r>
                        <a:rPr lang="en-US" dirty="0"/>
                        <a:t>128</a:t>
                      </a:r>
                    </a:p>
                  </a:txBody>
                  <a:tcPr/>
                </a:tc>
                <a:tc>
                  <a:txBody>
                    <a:bodyPr/>
                    <a:lstStyle/>
                    <a:p>
                      <a:r>
                        <a:rPr lang="en-US" dirty="0"/>
                        <a:t>384</a:t>
                      </a:r>
                    </a:p>
                  </a:txBody>
                  <a:tcPr/>
                </a:tc>
                <a:tc>
                  <a:txBody>
                    <a:bodyPr/>
                    <a:lstStyle/>
                    <a:p>
                      <a:r>
                        <a:rPr lang="en-US" dirty="0"/>
                        <a:t>1024</a:t>
                      </a:r>
                    </a:p>
                  </a:txBody>
                  <a:tcPr/>
                </a:tc>
                <a:extLst>
                  <a:ext uri="{0D108BD9-81ED-4DB2-BD59-A6C34878D82A}">
                    <a16:rowId xmlns:a16="http://schemas.microsoft.com/office/drawing/2014/main" val="1620008980"/>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Tensor Cores</a:t>
                      </a:r>
                    </a:p>
                  </a:txBody>
                  <a:tcPr/>
                </a:tc>
                <a:tc>
                  <a:txBody>
                    <a:bodyPr/>
                    <a:lstStyle/>
                    <a:p>
                      <a:r>
                        <a:rPr lang="en-US" dirty="0"/>
                        <a:t>-</a:t>
                      </a:r>
                    </a:p>
                  </a:txBody>
                  <a:tcPr/>
                </a:tc>
                <a:tc>
                  <a:txBody>
                    <a:bodyPr/>
                    <a:lstStyle/>
                    <a:p>
                      <a:r>
                        <a:rPr lang="en-US" dirty="0"/>
                        <a:t>48</a:t>
                      </a:r>
                    </a:p>
                  </a:txBody>
                  <a:tcPr/>
                </a:tc>
                <a:tc>
                  <a:txBody>
                    <a:bodyPr/>
                    <a:lstStyle/>
                    <a:p>
                      <a:r>
                        <a:rPr lang="en-US" dirty="0"/>
                        <a:t>32</a:t>
                      </a:r>
                    </a:p>
                  </a:txBody>
                  <a:tcPr/>
                </a:tc>
                <a:extLst>
                  <a:ext uri="{0D108BD9-81ED-4DB2-BD59-A6C34878D82A}">
                    <a16:rowId xmlns:a16="http://schemas.microsoft.com/office/drawing/2014/main" val="3606979078"/>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Memory</a:t>
                      </a:r>
                    </a:p>
                  </a:txBody>
                  <a:tcPr/>
                </a:tc>
                <a:tc>
                  <a:txBody>
                    <a:bodyPr/>
                    <a:lstStyle/>
                    <a:p>
                      <a:r>
                        <a:rPr lang="en-US" dirty="0"/>
                        <a:t>4 GB LPDDR4</a:t>
                      </a:r>
                    </a:p>
                  </a:txBody>
                  <a:tcPr/>
                </a:tc>
                <a:tc>
                  <a:txBody>
                    <a:bodyPr/>
                    <a:lstStyle/>
                    <a:p>
                      <a:r>
                        <a:rPr lang="en-US" dirty="0"/>
                        <a:t>8 GB LPDDR4</a:t>
                      </a:r>
                    </a:p>
                  </a:txBody>
                  <a:tcPr/>
                </a:tc>
                <a:tc>
                  <a:txBody>
                    <a:bodyPr/>
                    <a:lstStyle/>
                    <a:p>
                      <a:r>
                        <a:rPr lang="en-US" dirty="0"/>
                        <a:t>16GB LPDDR5 </a:t>
                      </a:r>
                    </a:p>
                  </a:txBody>
                  <a:tcPr/>
                </a:tc>
                <a:extLst>
                  <a:ext uri="{0D108BD9-81ED-4DB2-BD59-A6C34878D82A}">
                    <a16:rowId xmlns:a16="http://schemas.microsoft.com/office/drawing/2014/main" val="1301801872"/>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GPU Freq. range</a:t>
                      </a:r>
                    </a:p>
                  </a:txBody>
                  <a:tcPr/>
                </a:tc>
                <a:tc>
                  <a:txBody>
                    <a:bodyPr/>
                    <a:lstStyle/>
                    <a:p>
                      <a:r>
                        <a:rPr lang="en-US" sz="1600" b="1" u="sng" dirty="0">
                          <a:highlight>
                            <a:srgbClr val="FFFF00"/>
                          </a:highlight>
                        </a:rPr>
                        <a:t>76 MHz – 921 MHz</a:t>
                      </a:r>
                    </a:p>
                  </a:txBody>
                  <a:tcPr/>
                </a:tc>
                <a:tc>
                  <a:txBody>
                    <a:bodyPr/>
                    <a:lstStyle/>
                    <a:p>
                      <a:r>
                        <a:rPr lang="en-US" sz="1600" b="1" u="sng" dirty="0">
                          <a:highlight>
                            <a:srgbClr val="FFFF00"/>
                          </a:highlight>
                        </a:rPr>
                        <a:t>114 MHz – 1.1 GHz </a:t>
                      </a:r>
                    </a:p>
                  </a:txBody>
                  <a:tcPr/>
                </a:tc>
                <a:tc>
                  <a:txBody>
                    <a:bodyPr/>
                    <a:lstStyle/>
                    <a:p>
                      <a:r>
                        <a:rPr lang="en-US" sz="1600" b="1" u="sng" dirty="0">
                          <a:highlight>
                            <a:srgbClr val="FFFF00"/>
                          </a:highlight>
                        </a:rPr>
                        <a:t>308 MHz – 918 MHz</a:t>
                      </a:r>
                    </a:p>
                  </a:txBody>
                  <a:tcPr/>
                </a:tc>
                <a:extLst>
                  <a:ext uri="{0D108BD9-81ED-4DB2-BD59-A6C34878D82A}">
                    <a16:rowId xmlns:a16="http://schemas.microsoft.com/office/drawing/2014/main" val="2499984265"/>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GPU Freq. steps</a:t>
                      </a:r>
                    </a:p>
                  </a:txBody>
                  <a:tcPr/>
                </a:tc>
                <a:tc>
                  <a:txBody>
                    <a:bodyPr/>
                    <a:lstStyle/>
                    <a:p>
                      <a:r>
                        <a:rPr lang="en-US" sz="1600" b="1" u="sng" dirty="0">
                          <a:highlight>
                            <a:srgbClr val="FFFF00"/>
                          </a:highlight>
                        </a:rPr>
                        <a:t>77 MHz (12 steps)</a:t>
                      </a:r>
                    </a:p>
                  </a:txBody>
                  <a:tcPr/>
                </a:tc>
                <a:tc>
                  <a:txBody>
                    <a:bodyPr/>
                    <a:lstStyle/>
                    <a:p>
                      <a:r>
                        <a:rPr lang="en-US" sz="1600" b="1" u="sng" dirty="0">
                          <a:highlight>
                            <a:srgbClr val="FFFF00"/>
                          </a:highlight>
                        </a:rPr>
                        <a:t>90 MHz (15 steps)</a:t>
                      </a:r>
                    </a:p>
                  </a:txBody>
                  <a:tcPr/>
                </a:tc>
                <a:tc>
                  <a:txBody>
                    <a:bodyPr/>
                    <a:lstStyle/>
                    <a:p>
                      <a:r>
                        <a:rPr lang="en-US" sz="1600" b="1" u="sng" dirty="0">
                          <a:highlight>
                            <a:srgbClr val="FFFF00"/>
                          </a:highlight>
                        </a:rPr>
                        <a:t>102 MHz (7 steps) </a:t>
                      </a:r>
                    </a:p>
                  </a:txBody>
                  <a:tcPr/>
                </a:tc>
                <a:extLst>
                  <a:ext uri="{0D108BD9-81ED-4DB2-BD59-A6C34878D82A}">
                    <a16:rowId xmlns:a16="http://schemas.microsoft.com/office/drawing/2014/main" val="3526803944"/>
                  </a:ext>
                </a:extLst>
              </a:tr>
              <a:tr h="370840">
                <a:tc>
                  <a:txBody>
                    <a:bodyPr/>
                    <a:lstStyle/>
                    <a:p>
                      <a:pPr marR="0" algn="l" rtl="0">
                        <a:lnSpc>
                          <a:spcPct val="100000"/>
                        </a:lnSpc>
                        <a:spcBef>
                          <a:spcPts val="0"/>
                        </a:spcBef>
                        <a:spcAft>
                          <a:spcPts val="0"/>
                        </a:spcAft>
                        <a:buClr>
                          <a:srgbClr val="000000"/>
                        </a:buClr>
                        <a:buFont typeface="Arial"/>
                      </a:pPr>
                      <a:r>
                        <a:rPr lang="en-US" sz="1600" b="1" i="0" u="none" strike="noStrike" cap="none">
                          <a:solidFill>
                            <a:schemeClr val="dk1"/>
                          </a:solidFill>
                          <a:highlight>
                            <a:srgbClr val="FFFF00"/>
                          </a:highlight>
                          <a:latin typeface="+mn-lt"/>
                          <a:ea typeface="+mn-ea"/>
                          <a:cs typeface="+mn-cs"/>
                          <a:sym typeface="Arial"/>
                        </a:rPr>
                        <a:t>Throughput</a:t>
                      </a:r>
                      <a:endParaRPr lang="en-US" sz="1600" b="1" i="0" u="none" strike="noStrike" cap="none" dirty="0">
                        <a:solidFill>
                          <a:schemeClr val="dk1"/>
                        </a:solidFill>
                        <a:highlight>
                          <a:srgbClr val="FFFF00"/>
                        </a:highlight>
                        <a:latin typeface="+mn-lt"/>
                        <a:ea typeface="+mn-ea"/>
                        <a:cs typeface="+mn-cs"/>
                        <a:sym typeface="Arial"/>
                      </a:endParaRPr>
                    </a:p>
                  </a:txBody>
                  <a:tcPr/>
                </a:tc>
                <a:tc>
                  <a:txBody>
                    <a:bodyPr/>
                    <a:lstStyle/>
                    <a:p>
                      <a:r>
                        <a:rPr lang="en-US" b="1" u="none">
                          <a:highlight>
                            <a:srgbClr val="FFFF00"/>
                          </a:highlight>
                        </a:rPr>
                        <a:t>0.472 TOPs</a:t>
                      </a:r>
                      <a:endParaRPr lang="en-US" b="1" u="none" dirty="0">
                        <a:highlight>
                          <a:srgbClr val="FFFF00"/>
                        </a:highlight>
                      </a:endParaRPr>
                    </a:p>
                  </a:txBody>
                  <a:tcPr/>
                </a:tc>
                <a:tc>
                  <a:txBody>
                    <a:bodyPr/>
                    <a:lstStyle/>
                    <a:p>
                      <a:r>
                        <a:rPr lang="en-US" b="1" u="none">
                          <a:highlight>
                            <a:srgbClr val="FFFF00"/>
                          </a:highlight>
                        </a:rPr>
                        <a:t>21 TOPs</a:t>
                      </a:r>
                      <a:endParaRPr lang="en-US" b="1" u="none" dirty="0">
                        <a:highlight>
                          <a:srgbClr val="FFFF00"/>
                        </a:highlight>
                      </a:endParaRPr>
                    </a:p>
                  </a:txBody>
                  <a:tcPr/>
                </a:tc>
                <a:tc>
                  <a:txBody>
                    <a:bodyPr/>
                    <a:lstStyle/>
                    <a:p>
                      <a:r>
                        <a:rPr lang="en-US" b="1" u="none" dirty="0">
                          <a:highlight>
                            <a:srgbClr val="FFFF00"/>
                          </a:highlight>
                        </a:rPr>
                        <a:t>100 TOPs</a:t>
                      </a:r>
                    </a:p>
                  </a:txBody>
                  <a:tcPr/>
                </a:tc>
                <a:extLst>
                  <a:ext uri="{0D108BD9-81ED-4DB2-BD59-A6C34878D82A}">
                    <a16:rowId xmlns:a16="http://schemas.microsoft.com/office/drawing/2014/main" val="1404445211"/>
                  </a:ext>
                </a:extLst>
              </a:tr>
            </a:tbl>
          </a:graphicData>
        </a:graphic>
      </p:graphicFrame>
      <p:sp>
        <p:nvSpPr>
          <p:cNvPr id="8" name="Rectangle: Rounded Corners 7">
            <a:extLst>
              <a:ext uri="{FF2B5EF4-FFF2-40B4-BE49-F238E27FC236}">
                <a16:creationId xmlns:a16="http://schemas.microsoft.com/office/drawing/2014/main" id="{020028B9-D8E4-728D-710F-278942DDAA47}"/>
              </a:ext>
            </a:extLst>
          </p:cNvPr>
          <p:cNvSpPr/>
          <p:nvPr/>
        </p:nvSpPr>
        <p:spPr>
          <a:xfrm>
            <a:off x="2409190" y="3127248"/>
            <a:ext cx="8506460" cy="742950"/>
          </a:xfrm>
          <a:prstGeom prst="roundRect">
            <a:avLst/>
          </a:prstGeom>
          <a:noFill/>
          <a:ln w="3810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9" name="Rectangle: Rounded Corners 8">
            <a:extLst>
              <a:ext uri="{FF2B5EF4-FFF2-40B4-BE49-F238E27FC236}">
                <a16:creationId xmlns:a16="http://schemas.microsoft.com/office/drawing/2014/main" id="{D7F56AD0-DB77-FFB4-251F-58CCCC8C69DB}"/>
              </a:ext>
            </a:extLst>
          </p:cNvPr>
          <p:cNvSpPr/>
          <p:nvPr/>
        </p:nvSpPr>
        <p:spPr>
          <a:xfrm>
            <a:off x="2414133" y="5373624"/>
            <a:ext cx="8496163" cy="1093058"/>
          </a:xfrm>
          <a:prstGeom prst="roundRect">
            <a:avLst/>
          </a:prstGeom>
          <a:noFill/>
          <a:ln w="3810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7" name="Title 1">
            <a:extLst>
              <a:ext uri="{FF2B5EF4-FFF2-40B4-BE49-F238E27FC236}">
                <a16:creationId xmlns:a16="http://schemas.microsoft.com/office/drawing/2014/main" id="{D0EBAB7D-8C47-5292-043C-DE14AC8A29DC}"/>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Edge-Device Specifications</a:t>
            </a:r>
            <a:endParaRPr lang="en-US" kern="0" dirty="0"/>
          </a:p>
        </p:txBody>
      </p:sp>
    </p:spTree>
    <p:extLst>
      <p:ext uri="{BB962C8B-B14F-4D97-AF65-F5344CB8AC3E}">
        <p14:creationId xmlns:p14="http://schemas.microsoft.com/office/powerpoint/2010/main" val="3035518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66800" y="1746263"/>
            <a:ext cx="10422443" cy="2465692"/>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High-frequencies are required for rapid real-time operations</a:t>
            </a:r>
          </a:p>
          <a:p>
            <a:pPr marL="971550" lvl="1" indent="-285750" algn="just">
              <a:buClrTx/>
              <a:buFont typeface="Arial" panose="020B0604020202020204" pitchFamily="34" charset="0"/>
              <a:buChar char="•"/>
            </a:pPr>
            <a:r>
              <a:rPr lang="en-US" sz="1800" dirty="0">
                <a:solidFill>
                  <a:srgbClr val="FF0000"/>
                </a:solidFill>
                <a:latin typeface="Arial"/>
                <a:sym typeface="Arial"/>
              </a:rPr>
              <a:t>However, high power leads to high energy consumption</a:t>
            </a:r>
          </a:p>
          <a:p>
            <a:pPr algn="just">
              <a:buFont typeface="Wingdings" pitchFamily="2" charset="2"/>
              <a:buChar char="§"/>
            </a:pPr>
            <a:r>
              <a:rPr lang="en-US" sz="1800" dirty="0">
                <a:cs typeface="Calibri"/>
              </a:rPr>
              <a:t>Lower frequencies, are suitable for low power environments</a:t>
            </a:r>
          </a:p>
          <a:p>
            <a:pPr marL="971550" lvl="1" indent="-285750" algn="just">
              <a:buClrTx/>
              <a:buFont typeface="Arial" panose="020B0604020202020204" pitchFamily="34" charset="0"/>
              <a:buChar char="•"/>
            </a:pPr>
            <a:r>
              <a:rPr lang="en-US" sz="1800" dirty="0">
                <a:solidFill>
                  <a:srgbClr val="FF0000"/>
                </a:solidFill>
                <a:latin typeface="Arial"/>
                <a:sym typeface="Arial"/>
              </a:rPr>
              <a:t>However, increased inference time leads to high energy consumption</a:t>
            </a:r>
          </a:p>
          <a:p>
            <a:pPr marL="514350" indent="-285750" algn="just">
              <a:buClrTx/>
              <a:buFont typeface="Wingdings" panose="05000000000000000000" pitchFamily="2" charset="2"/>
              <a:buChar char="§"/>
            </a:pPr>
            <a:endParaRPr lang="en-US" sz="1800" dirty="0">
              <a:cs typeface="Calibri"/>
            </a:endParaRPr>
          </a:p>
          <a:p>
            <a:pPr marL="514350" indent="-285750" algn="just">
              <a:buClrTx/>
              <a:buFont typeface="Wingdings" panose="05000000000000000000" pitchFamily="2" charset="2"/>
              <a:buChar char="§"/>
            </a:pPr>
            <a:r>
              <a:rPr lang="en-US" sz="1800" dirty="0">
                <a:cs typeface="Calibri"/>
              </a:rPr>
              <a:t>DVFS provides predefined heuristics (governors) for dynamic runtime adjustments to CPU/GPU frequency, based on workload demands</a:t>
            </a:r>
            <a:endParaRPr lang="en-US" sz="1800" dirty="0">
              <a:solidFill>
                <a:srgbClr val="FF0000"/>
              </a:solidFill>
              <a:latin typeface="Arial"/>
              <a:sym typeface="Arial"/>
            </a:endParaRPr>
          </a:p>
          <a:p>
            <a:pPr marL="514350" indent="-285750" algn="just">
              <a:buFont typeface="Wingdings" panose="05000000000000000000" pitchFamily="2" charset="2"/>
              <a:buChar char="§"/>
            </a:pPr>
            <a:r>
              <a:rPr lang="en-US" sz="1800" dirty="0">
                <a:cs typeface="Calibri"/>
              </a:rPr>
              <a:t>Comparison baselines based on Dynamic Voltage and Frequency Scaling</a:t>
            </a:r>
          </a:p>
          <a:p>
            <a:pPr marL="971550" lvl="1" indent="-285750" algn="just">
              <a:buClrTx/>
              <a:buFont typeface="Arial" panose="020B0604020202020204" pitchFamily="34" charset="0"/>
              <a:buChar char="•"/>
            </a:pPr>
            <a:r>
              <a:rPr lang="en-US" sz="1800" dirty="0">
                <a:solidFill>
                  <a:schemeClr val="dk1"/>
                </a:solidFill>
                <a:latin typeface="Arial"/>
                <a:sym typeface="Arial"/>
              </a:rPr>
              <a:t>Default CPU governor : ‘</a:t>
            </a:r>
            <a:r>
              <a:rPr lang="en-US" sz="1800" dirty="0" err="1">
                <a:solidFill>
                  <a:schemeClr val="accent1">
                    <a:lumMod val="75000"/>
                  </a:schemeClr>
                </a:solidFill>
                <a:latin typeface="Arial"/>
                <a:sym typeface="Arial"/>
              </a:rPr>
              <a:t>Schedutil</a:t>
            </a:r>
            <a:r>
              <a:rPr lang="en-US" sz="1800" dirty="0">
                <a:solidFill>
                  <a:schemeClr val="dk1"/>
                </a:solidFill>
                <a:latin typeface="Arial"/>
                <a:sym typeface="Arial"/>
              </a:rPr>
              <a:t>’</a:t>
            </a:r>
          </a:p>
          <a:p>
            <a:pPr marL="971550" lvl="1" indent="-285750" algn="just">
              <a:buClrTx/>
              <a:buFont typeface="Arial" panose="020B0604020202020204" pitchFamily="34" charset="0"/>
              <a:buChar char="•"/>
            </a:pPr>
            <a:r>
              <a:rPr lang="en-US" sz="1800" dirty="0">
                <a:solidFill>
                  <a:schemeClr val="dk1"/>
                </a:solidFill>
                <a:latin typeface="Arial"/>
                <a:sym typeface="Arial"/>
              </a:rPr>
              <a:t>Default GPU governor : ‘</a:t>
            </a:r>
            <a:r>
              <a:rPr lang="en-US" sz="1800" dirty="0" err="1">
                <a:solidFill>
                  <a:schemeClr val="accent5">
                    <a:lumMod val="75000"/>
                  </a:schemeClr>
                </a:solidFill>
                <a:latin typeface="Arial"/>
                <a:sym typeface="Arial"/>
              </a:rPr>
              <a:t>Nvhost_Podgov</a:t>
            </a:r>
            <a:r>
              <a:rPr lang="en-US" sz="1800" dirty="0">
                <a:solidFill>
                  <a:schemeClr val="dk1"/>
                </a:solidFill>
                <a:latin typeface="Arial"/>
                <a:sym typeface="Arial"/>
              </a:rPr>
              <a:t>’</a:t>
            </a:r>
          </a:p>
          <a:p>
            <a:pPr marL="228600" indent="0" algn="just"/>
            <a:endParaRPr lang="en-US" sz="1800" dirty="0">
              <a:solidFill>
                <a:srgbClr val="FF0000"/>
              </a:solidFill>
              <a:latin typeface="Arial"/>
              <a:sym typeface="Arial"/>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17</a:t>
            </a:fld>
            <a:endParaRPr lang="en-US" dirty="0"/>
          </a:p>
        </p:txBody>
      </p:sp>
      <p:sp>
        <p:nvSpPr>
          <p:cNvPr id="4" name="Title 1">
            <a:extLst>
              <a:ext uri="{FF2B5EF4-FFF2-40B4-BE49-F238E27FC236}">
                <a16:creationId xmlns:a16="http://schemas.microsoft.com/office/drawing/2014/main" id="{B0B632DD-21B7-0EDF-FA89-D3E555145470}"/>
              </a:ext>
            </a:extLst>
          </p:cNvPr>
          <p:cNvSpPr txBox="1">
            <a:spLocks/>
          </p:cNvSpPr>
          <p:nvPr/>
        </p:nvSpPr>
        <p:spPr>
          <a:xfrm>
            <a:off x="1066800" y="1034717"/>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Need for CPU and GPU frequency &amp; DVFS</a:t>
            </a:r>
            <a:endParaRPr lang="en-US" kern="0" dirty="0"/>
          </a:p>
        </p:txBody>
      </p:sp>
    </p:spTree>
    <p:extLst>
      <p:ext uri="{BB962C8B-B14F-4D97-AF65-F5344CB8AC3E}">
        <p14:creationId xmlns:p14="http://schemas.microsoft.com/office/powerpoint/2010/main" val="1698856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66800" y="1974863"/>
            <a:ext cx="10422443" cy="2465692"/>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We classify our literature review in two broad categories:</a:t>
            </a:r>
          </a:p>
          <a:p>
            <a:pPr marL="1028700" lvl="1" indent="-342900" algn="just">
              <a:buClrTx/>
              <a:buFont typeface="+mj-lt"/>
              <a:buAutoNum type="arabicPeriod"/>
            </a:pPr>
            <a:r>
              <a:rPr lang="en-US" sz="1800" dirty="0">
                <a:solidFill>
                  <a:schemeClr val="accent1">
                    <a:lumMod val="75000"/>
                  </a:schemeClr>
                </a:solidFill>
                <a:latin typeface="Arial"/>
                <a:sym typeface="Arial"/>
              </a:rPr>
              <a:t>Energy-efficiency</a:t>
            </a:r>
            <a:r>
              <a:rPr lang="en-US" sz="1800" dirty="0">
                <a:solidFill>
                  <a:schemeClr val="dk1"/>
                </a:solidFill>
                <a:latin typeface="Arial"/>
                <a:sym typeface="Arial"/>
              </a:rPr>
              <a:t> studies for </a:t>
            </a:r>
            <a:r>
              <a:rPr lang="en-US" sz="1800" dirty="0">
                <a:solidFill>
                  <a:schemeClr val="accent1">
                    <a:lumMod val="75000"/>
                  </a:schemeClr>
                </a:solidFill>
                <a:latin typeface="Arial"/>
                <a:sym typeface="Arial"/>
              </a:rPr>
              <a:t>DNN Inference</a:t>
            </a:r>
            <a:r>
              <a:rPr lang="en-US" sz="1800" dirty="0">
                <a:solidFill>
                  <a:schemeClr val="dk1"/>
                </a:solidFill>
                <a:latin typeface="Arial"/>
                <a:sym typeface="Arial"/>
              </a:rPr>
              <a:t> on edge devices</a:t>
            </a:r>
          </a:p>
          <a:p>
            <a:pPr marL="1028700" lvl="1" indent="-342900" algn="just">
              <a:buClrTx/>
              <a:buFont typeface="+mj-lt"/>
              <a:buAutoNum type="arabicPeriod"/>
            </a:pPr>
            <a:r>
              <a:rPr lang="en-US" sz="1800" dirty="0">
                <a:solidFill>
                  <a:schemeClr val="accent1">
                    <a:lumMod val="75000"/>
                  </a:schemeClr>
                </a:solidFill>
                <a:latin typeface="Arial"/>
                <a:sym typeface="Arial"/>
              </a:rPr>
              <a:t>Energy-efficiency</a:t>
            </a:r>
            <a:r>
              <a:rPr lang="en-US" sz="1800" dirty="0">
                <a:solidFill>
                  <a:schemeClr val="dk1"/>
                </a:solidFill>
                <a:latin typeface="Arial"/>
                <a:sym typeface="Arial"/>
              </a:rPr>
              <a:t> studies for </a:t>
            </a:r>
            <a:r>
              <a:rPr lang="en-US" sz="1800" dirty="0">
                <a:solidFill>
                  <a:schemeClr val="accent1">
                    <a:lumMod val="75000"/>
                  </a:schemeClr>
                </a:solidFill>
                <a:latin typeface="Arial"/>
                <a:sym typeface="Arial"/>
              </a:rPr>
              <a:t>DNN training </a:t>
            </a:r>
            <a:r>
              <a:rPr lang="en-US" sz="1800" dirty="0">
                <a:solidFill>
                  <a:schemeClr val="dk1"/>
                </a:solidFill>
                <a:latin typeface="Arial"/>
                <a:sym typeface="Arial"/>
              </a:rPr>
              <a:t>on edge devices/servers</a:t>
            </a:r>
          </a:p>
          <a:p>
            <a:pPr marL="685800" lvl="1" indent="0" algn="just"/>
            <a:endParaRPr lang="en-US" sz="1800" dirty="0">
              <a:solidFill>
                <a:schemeClr val="dk1"/>
              </a:solidFill>
              <a:latin typeface="Arial"/>
              <a:sym typeface="Arial"/>
            </a:endParaRPr>
          </a:p>
          <a:p>
            <a:pPr algn="just">
              <a:buFont typeface="Wingdings" pitchFamily="2" charset="2"/>
              <a:buChar char="§"/>
            </a:pPr>
            <a:r>
              <a:rPr lang="en-US" sz="1800" dirty="0">
                <a:cs typeface="Calibri"/>
              </a:rPr>
              <a:t>Other orthogonal but related works on DNN inference/training, edge deployments and energy-efficiency/performance/power discussed in the main report</a:t>
            </a:r>
          </a:p>
          <a:p>
            <a:pPr marL="514350" indent="-285750" algn="just">
              <a:buFont typeface="Wingdings" panose="05000000000000000000" pitchFamily="2" charset="2"/>
              <a:buChar char="§"/>
            </a:pPr>
            <a:endParaRPr lang="en-US" sz="1800" dirty="0">
              <a:solidFill>
                <a:srgbClr val="FF0000"/>
              </a:solidFill>
              <a:latin typeface="Arial"/>
              <a:sym typeface="Arial"/>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18</a:t>
            </a:fld>
            <a:endParaRPr lang="en-US" dirty="0"/>
          </a:p>
        </p:txBody>
      </p:sp>
      <p:sp>
        <p:nvSpPr>
          <p:cNvPr id="4" name="Title 1">
            <a:extLst>
              <a:ext uri="{FF2B5EF4-FFF2-40B4-BE49-F238E27FC236}">
                <a16:creationId xmlns:a16="http://schemas.microsoft.com/office/drawing/2014/main" id="{5AFEF63A-2DC8-1780-AD52-50EEECBC841E}"/>
              </a:ext>
            </a:extLst>
          </p:cNvPr>
          <p:cNvSpPr txBox="1">
            <a:spLocks/>
          </p:cNvSpPr>
          <p:nvPr/>
        </p:nvSpPr>
        <p:spPr>
          <a:xfrm>
            <a:off x="1066800" y="1034717"/>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cs typeface="Calibri Light"/>
              </a:rPr>
              <a:t>Prior Works</a:t>
            </a:r>
            <a:endParaRPr lang="en-US" kern="0" dirty="0"/>
          </a:p>
        </p:txBody>
      </p:sp>
    </p:spTree>
    <p:extLst>
      <p:ext uri="{BB962C8B-B14F-4D97-AF65-F5344CB8AC3E}">
        <p14:creationId xmlns:p14="http://schemas.microsoft.com/office/powerpoint/2010/main" val="4248656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223796"/>
            <a:ext cx="10422443" cy="2465692"/>
          </a:xfrm>
        </p:spPr>
        <p:txBody>
          <a:bodyPr vert="horz" lIns="91440" tIns="45720" rIns="91440" bIns="45720" numCol="1" spcCol="365760" rtlCol="0" anchor="t">
            <a:noAutofit/>
          </a:bodyPr>
          <a:lstStyle/>
          <a:p>
            <a:pPr algn="just">
              <a:buFont typeface="Wingdings" pitchFamily="2" charset="2"/>
              <a:buChar char="§"/>
            </a:pPr>
            <a:r>
              <a:rPr lang="en-US" sz="1400" b="1" i="1" dirty="0">
                <a:cs typeface="Calibri"/>
              </a:rPr>
              <a:t>Holly et al (IGSC 2020).</a:t>
            </a:r>
          </a:p>
          <a:p>
            <a:pPr marL="971550" lvl="1" indent="-285750" algn="just">
              <a:lnSpc>
                <a:spcPct val="100000"/>
              </a:lnSpc>
              <a:buClr>
                <a:schemeClr val="tx1"/>
              </a:buClr>
              <a:buFont typeface="Arial" panose="020B0604020202020204" pitchFamily="34" charset="0"/>
              <a:buChar char="•"/>
            </a:pPr>
            <a:r>
              <a:rPr lang="en-US" sz="1400" dirty="0">
                <a:solidFill>
                  <a:schemeClr val="dk1"/>
                </a:solidFill>
                <a:latin typeface="Arial"/>
                <a:sym typeface="Arial"/>
              </a:rPr>
              <a:t>Key findings include </a:t>
            </a:r>
            <a:r>
              <a:rPr lang="en-US" sz="1400" b="1" dirty="0">
                <a:solidFill>
                  <a:schemeClr val="accent6">
                    <a:lumMod val="75000"/>
                  </a:schemeClr>
                </a:solidFill>
                <a:latin typeface="Arial"/>
                <a:sym typeface="Arial"/>
              </a:rPr>
              <a:t>energy-efficiency gains MobileNet-V2 by tuning CPU/GPU frequency </a:t>
            </a:r>
            <a:r>
              <a:rPr lang="en-US" sz="1400" dirty="0">
                <a:solidFill>
                  <a:schemeClr val="dk1"/>
                </a:solidFill>
                <a:latin typeface="Arial"/>
                <a:sym typeface="Arial"/>
              </a:rPr>
              <a:t>on for Jetson Nano</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sym typeface="Arial"/>
              </a:rPr>
              <a:t>Our work extends this to 3 image classification models, real-time object detection, and 2 Transformer-based language models, on 3 edge devices </a:t>
            </a:r>
          </a:p>
          <a:p>
            <a:pPr algn="just">
              <a:buFont typeface="Wingdings" pitchFamily="2" charset="2"/>
              <a:buChar char="§"/>
            </a:pPr>
            <a:r>
              <a:rPr lang="en-US" sz="1400" b="1" i="1" dirty="0" err="1">
                <a:cs typeface="Calibri"/>
              </a:rPr>
              <a:t>Boroumand</a:t>
            </a:r>
            <a:r>
              <a:rPr lang="en-US" sz="1400" b="1" i="1" dirty="0">
                <a:cs typeface="Calibri"/>
              </a:rPr>
              <a:t> et al (PACT 2021).</a:t>
            </a:r>
          </a:p>
          <a:p>
            <a:pPr marL="971550" lvl="1" indent="-285750" algn="just">
              <a:lnSpc>
                <a:spcPct val="100000"/>
              </a:lnSpc>
              <a:buClr>
                <a:schemeClr val="tx1"/>
              </a:buClr>
              <a:buFont typeface="Arial" panose="020B0604020202020204" pitchFamily="34" charset="0"/>
              <a:buChar char="•"/>
            </a:pPr>
            <a:r>
              <a:rPr lang="en-US" sz="1400" dirty="0">
                <a:solidFill>
                  <a:schemeClr val="dk1"/>
                </a:solidFill>
                <a:latin typeface="Arial"/>
              </a:rPr>
              <a:t>Benchmark the</a:t>
            </a:r>
            <a:r>
              <a:rPr lang="en-US" sz="1400" dirty="0">
                <a:solidFill>
                  <a:schemeClr val="accent6">
                    <a:lumMod val="75000"/>
                  </a:schemeClr>
                </a:solidFill>
                <a:latin typeface="Arial"/>
              </a:rPr>
              <a:t> </a:t>
            </a:r>
            <a:r>
              <a:rPr lang="en-US" sz="1400" b="1" dirty="0">
                <a:solidFill>
                  <a:schemeClr val="accent6">
                    <a:lumMod val="75000"/>
                  </a:schemeClr>
                </a:solidFill>
                <a:latin typeface="Arial"/>
              </a:rPr>
              <a:t>performance of DNN inference execution on a Google TPU</a:t>
            </a:r>
            <a:r>
              <a:rPr lang="en-US" sz="1400" dirty="0">
                <a:solidFill>
                  <a:schemeClr val="dk1"/>
                </a:solidFill>
                <a:latin typeface="Arial"/>
              </a:rPr>
              <a:t>, including per-layer energy measurements</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sym typeface="Arial"/>
              </a:rPr>
              <a:t>Work limited to Google TPUs and CNN models and, relies on DVFS for frequency scaling</a:t>
            </a:r>
          </a:p>
          <a:p>
            <a:pPr marL="514350" indent="-285750" algn="just">
              <a:buClr>
                <a:schemeClr val="tx1"/>
              </a:buClr>
              <a:buFont typeface="Wingdings" panose="05000000000000000000" pitchFamily="2" charset="2"/>
              <a:buChar char="§"/>
            </a:pPr>
            <a:r>
              <a:rPr lang="en-US" sz="1400" b="1" i="1" dirty="0" err="1">
                <a:cs typeface="Calibri"/>
              </a:rPr>
              <a:t>Molom-Ochir</a:t>
            </a:r>
            <a:r>
              <a:rPr lang="en-US" sz="1400" b="1" i="1" dirty="0">
                <a:cs typeface="Calibri"/>
              </a:rPr>
              <a:t> et al (URTC 2021).</a:t>
            </a:r>
          </a:p>
          <a:p>
            <a:pPr marL="971550" lvl="1" indent="-285750" algn="just">
              <a:lnSpc>
                <a:spcPct val="100000"/>
              </a:lnSpc>
              <a:buClr>
                <a:schemeClr val="tx1"/>
              </a:buClr>
              <a:buFont typeface="Arial" panose="020B0604020202020204" pitchFamily="34" charset="0"/>
              <a:buChar char="•"/>
            </a:pPr>
            <a:r>
              <a:rPr lang="en-US" sz="1400" b="1" dirty="0">
                <a:solidFill>
                  <a:schemeClr val="accent6">
                    <a:lumMod val="75000"/>
                  </a:schemeClr>
                </a:solidFill>
                <a:latin typeface="Arial"/>
              </a:rPr>
              <a:t>Energy measurement and Throughput comparison of DNN inference</a:t>
            </a:r>
            <a:r>
              <a:rPr lang="en-US" sz="1400" dirty="0">
                <a:solidFill>
                  <a:schemeClr val="dk1"/>
                </a:solidFill>
                <a:latin typeface="Arial"/>
              </a:rPr>
              <a:t> several embedded and desktop GPUs, </a:t>
            </a:r>
          </a:p>
          <a:p>
            <a:pPr marL="971550" lvl="1" indent="-285750" algn="just">
              <a:buClr>
                <a:schemeClr val="tx1"/>
              </a:buClr>
              <a:buFont typeface="Arial" panose="020B0604020202020204" pitchFamily="34" charset="0"/>
              <a:buChar char="•"/>
            </a:pPr>
            <a:r>
              <a:rPr lang="en-US" sz="1400" u="sng" dirty="0">
                <a:solidFill>
                  <a:schemeClr val="dk1"/>
                </a:solidFill>
                <a:latin typeface="Arial"/>
              </a:rPr>
              <a:t>Relies on Dynamic Voltage and Frequency Scaling (DVFS) for all experiments without individually examining the impact of batch size, CPU, and GPU frequency</a:t>
            </a:r>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19</a:t>
            </a:fld>
            <a:endParaRPr lang="en-US" dirty="0"/>
          </a:p>
        </p:txBody>
      </p:sp>
      <p:sp>
        <p:nvSpPr>
          <p:cNvPr id="9" name="Title 1">
            <a:extLst>
              <a:ext uri="{FF2B5EF4-FFF2-40B4-BE49-F238E27FC236}">
                <a16:creationId xmlns:a16="http://schemas.microsoft.com/office/drawing/2014/main" id="{3957EB5B-E408-1582-29BB-F2267498EE30}"/>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(1) Prior Work on</a:t>
            </a:r>
            <a:r>
              <a:rPr lang="en-US" sz="3600" u="sng" dirty="0"/>
              <a:t> Energy Consumption</a:t>
            </a:r>
            <a:r>
              <a:rPr lang="en-US" sz="3600" dirty="0"/>
              <a:t> for </a:t>
            </a:r>
            <a:r>
              <a:rPr lang="en-US" sz="3600" u="sng" dirty="0"/>
              <a:t>DNN Inference</a:t>
            </a:r>
            <a:r>
              <a:rPr lang="en-US" sz="3600" dirty="0"/>
              <a:t> on edge</a:t>
            </a:r>
            <a:endParaRPr lang="en-US" sz="3600" kern="0" dirty="0"/>
          </a:p>
        </p:txBody>
      </p:sp>
    </p:spTree>
    <p:extLst>
      <p:ext uri="{BB962C8B-B14F-4D97-AF65-F5344CB8AC3E}">
        <p14:creationId xmlns:p14="http://schemas.microsoft.com/office/powerpoint/2010/main" val="3291980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7" y="996041"/>
            <a:ext cx="10058400" cy="729234"/>
          </a:xfrm>
        </p:spPr>
        <p:txBody>
          <a:bodyPr/>
          <a:lstStyle/>
          <a:p>
            <a:r>
              <a:rPr lang="en-US" sz="3600" dirty="0">
                <a:cs typeface="Calibri Light"/>
              </a:rPr>
              <a:t>Power Intensity of GPUs</a:t>
            </a:r>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7" y="1542675"/>
            <a:ext cx="10422443" cy="615972"/>
          </a:xfrm>
        </p:spPr>
        <p:txBody>
          <a:bodyPr vert="horz" lIns="91440" tIns="45720" rIns="91440" bIns="45720" numCol="2" spcCol="365760" rtlCol="0" anchor="t">
            <a:noAutofit/>
          </a:bodyPr>
          <a:lstStyle/>
          <a:p>
            <a:pPr algn="just">
              <a:buFont typeface="Wingdings" pitchFamily="2" charset="2"/>
              <a:buChar char="§"/>
            </a:pPr>
            <a:r>
              <a:rPr lang="en-US" sz="1800" dirty="0"/>
              <a:t>GPU Power</a:t>
            </a:r>
            <a:r>
              <a:rPr lang="en-US" sz="1800" dirty="0">
                <a:solidFill>
                  <a:srgbClr val="000000"/>
                </a:solidFill>
              </a:rPr>
              <a:t> demand, has grown by </a:t>
            </a:r>
            <a:r>
              <a:rPr lang="en-US" sz="1800" dirty="0">
                <a:solidFill>
                  <a:srgbClr val="FF0000"/>
                </a:solidFill>
              </a:rPr>
              <a:t>350</a:t>
            </a:r>
            <a:r>
              <a:rPr lang="en-US" sz="1800" dirty="0">
                <a:solidFill>
                  <a:srgbClr val="C00000"/>
                </a:solidFill>
              </a:rPr>
              <a:t>%</a:t>
            </a:r>
          </a:p>
          <a:p>
            <a:pPr algn="just">
              <a:buFont typeface="Wingdings" pitchFamily="2" charset="2"/>
              <a:buChar char="§"/>
            </a:pPr>
            <a:endParaRPr lang="en-US" sz="1800" dirty="0"/>
          </a:p>
          <a:p>
            <a:pPr algn="just">
              <a:buFont typeface="Wingdings" pitchFamily="2" charset="2"/>
              <a:buChar char="§"/>
            </a:pPr>
            <a:r>
              <a:rPr lang="en-US" sz="1800" dirty="0"/>
              <a:t>Projected power consumption of H100 might reach up to </a:t>
            </a:r>
            <a:r>
              <a:rPr lang="en-US" sz="1800" dirty="0">
                <a:solidFill>
                  <a:srgbClr val="FF0000"/>
                </a:solidFill>
              </a:rPr>
              <a:t>600W</a:t>
            </a:r>
            <a:endParaRPr lang="en-US" sz="1800" dirty="0">
              <a:cs typeface="Calibri"/>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a:t>
            </a:fld>
            <a:endParaRPr lang="en-US" dirty="0"/>
          </a:p>
        </p:txBody>
      </p:sp>
      <p:pic>
        <p:nvPicPr>
          <p:cNvPr id="7" name="Picture 6">
            <a:extLst>
              <a:ext uri="{FF2B5EF4-FFF2-40B4-BE49-F238E27FC236}">
                <a16:creationId xmlns:a16="http://schemas.microsoft.com/office/drawing/2014/main" id="{6FB6EBAF-928B-FA16-2286-6390C6FA2269}"/>
              </a:ext>
            </a:extLst>
          </p:cNvPr>
          <p:cNvPicPr>
            <a:picLocks noChangeAspect="1"/>
          </p:cNvPicPr>
          <p:nvPr/>
        </p:nvPicPr>
        <p:blipFill>
          <a:blip r:embed="rId3"/>
          <a:stretch>
            <a:fillRect/>
          </a:stretch>
        </p:blipFill>
        <p:spPr>
          <a:xfrm>
            <a:off x="2870390" y="2427371"/>
            <a:ext cx="6845109" cy="3519576"/>
          </a:xfrm>
          <a:prstGeom prst="rect">
            <a:avLst/>
          </a:prstGeom>
        </p:spPr>
      </p:pic>
      <p:sp>
        <p:nvSpPr>
          <p:cNvPr id="4" name="TextBox 3">
            <a:extLst>
              <a:ext uri="{FF2B5EF4-FFF2-40B4-BE49-F238E27FC236}">
                <a16:creationId xmlns:a16="http://schemas.microsoft.com/office/drawing/2014/main" id="{DA297A53-78B6-E053-BEE9-7F5BF82BFF7F}"/>
              </a:ext>
            </a:extLst>
          </p:cNvPr>
          <p:cNvSpPr txBox="1"/>
          <p:nvPr/>
        </p:nvSpPr>
        <p:spPr>
          <a:xfrm>
            <a:off x="2212848" y="6044184"/>
            <a:ext cx="6428232" cy="338554"/>
          </a:xfrm>
          <a:prstGeom prst="rect">
            <a:avLst/>
          </a:prstGeom>
          <a:noFill/>
        </p:spPr>
        <p:txBody>
          <a:bodyPr wrap="square" rtlCol="0">
            <a:spAutoFit/>
          </a:bodyPr>
          <a:lstStyle/>
          <a:p>
            <a:r>
              <a:rPr lang="en-US" sz="800" dirty="0">
                <a:solidFill>
                  <a:schemeClr val="bg1">
                    <a:lumMod val="50000"/>
                  </a:schemeClr>
                </a:solidFill>
              </a:rPr>
              <a:t>Source : </a:t>
            </a:r>
            <a:r>
              <a:rPr lang="en-US" sz="800" dirty="0" err="1">
                <a:solidFill>
                  <a:schemeClr val="bg1">
                    <a:lumMod val="50000"/>
                  </a:schemeClr>
                </a:solidFill>
              </a:rPr>
              <a:t>Radosvet</a:t>
            </a:r>
            <a:r>
              <a:rPr lang="en-US" sz="800" dirty="0">
                <a:solidFill>
                  <a:schemeClr val="bg1">
                    <a:lumMod val="50000"/>
                  </a:schemeClr>
                </a:solidFill>
              </a:rPr>
              <a:t> </a:t>
            </a:r>
            <a:r>
              <a:rPr lang="en-US" sz="800" dirty="0" err="1">
                <a:solidFill>
                  <a:schemeClr val="bg1">
                    <a:lumMod val="50000"/>
                  </a:schemeClr>
                </a:solidFill>
              </a:rPr>
              <a:t>Desislavov</a:t>
            </a:r>
            <a:r>
              <a:rPr lang="en-US" sz="800" dirty="0">
                <a:solidFill>
                  <a:schemeClr val="bg1">
                    <a:lumMod val="50000"/>
                  </a:schemeClr>
                </a:solidFill>
              </a:rPr>
              <a:t>, Fernando Martínez-Plumed, José Hernández-</a:t>
            </a:r>
            <a:r>
              <a:rPr lang="en-US" sz="800" dirty="0" err="1">
                <a:solidFill>
                  <a:schemeClr val="bg1">
                    <a:lumMod val="50000"/>
                  </a:schemeClr>
                </a:solidFill>
              </a:rPr>
              <a:t>Orallo</a:t>
            </a:r>
            <a:r>
              <a:rPr lang="en-US" sz="800" dirty="0">
                <a:solidFill>
                  <a:schemeClr val="bg1">
                    <a:lumMod val="50000"/>
                  </a:schemeClr>
                </a:solidFill>
              </a:rPr>
              <a:t>, https://doi.org/10.1016/j.suscom.2023.100857</a:t>
            </a:r>
          </a:p>
          <a:p>
            <a:r>
              <a:rPr lang="en-US" sz="800" dirty="0">
                <a:solidFill>
                  <a:schemeClr val="bg1">
                    <a:lumMod val="50000"/>
                  </a:schemeClr>
                </a:solidFill>
              </a:rPr>
              <a:t>Trends in AI inference energy consumption: Beyond the performance-vs-parameter laws of deep learning,</a:t>
            </a:r>
          </a:p>
        </p:txBody>
      </p:sp>
      <p:sp>
        <p:nvSpPr>
          <p:cNvPr id="5" name="TextBox 4">
            <a:extLst>
              <a:ext uri="{FF2B5EF4-FFF2-40B4-BE49-F238E27FC236}">
                <a16:creationId xmlns:a16="http://schemas.microsoft.com/office/drawing/2014/main" id="{C89043CD-770B-6166-6466-CF3CAF827D1C}"/>
              </a:ext>
            </a:extLst>
          </p:cNvPr>
          <p:cNvSpPr txBox="1"/>
          <p:nvPr/>
        </p:nvSpPr>
        <p:spPr>
          <a:xfrm>
            <a:off x="2765616" y="2482850"/>
            <a:ext cx="369332" cy="3028950"/>
          </a:xfrm>
          <a:prstGeom prst="rect">
            <a:avLst/>
          </a:prstGeom>
          <a:solidFill>
            <a:schemeClr val="bg1"/>
          </a:solidFill>
        </p:spPr>
        <p:txBody>
          <a:bodyPr vert="vert270" wrap="square" rtlCol="0">
            <a:spAutoFit/>
          </a:bodyPr>
          <a:lstStyle/>
          <a:p>
            <a:r>
              <a:rPr lang="en-US" sz="1200" dirty="0"/>
              <a:t>Declared Maximum Power Consumption</a:t>
            </a:r>
          </a:p>
        </p:txBody>
      </p:sp>
    </p:spTree>
    <p:extLst>
      <p:ext uri="{BB962C8B-B14F-4D97-AF65-F5344CB8AC3E}">
        <p14:creationId xmlns:p14="http://schemas.microsoft.com/office/powerpoint/2010/main" val="1418657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223796"/>
            <a:ext cx="10422443" cy="2465692"/>
          </a:xfrm>
        </p:spPr>
        <p:txBody>
          <a:bodyPr vert="horz" lIns="91440" tIns="45720" rIns="91440" bIns="45720" numCol="1" spcCol="365760" rtlCol="0" anchor="t">
            <a:noAutofit/>
          </a:bodyPr>
          <a:lstStyle/>
          <a:p>
            <a:pPr algn="just">
              <a:buFont typeface="Wingdings" pitchFamily="2" charset="2"/>
              <a:buChar char="§"/>
            </a:pPr>
            <a:r>
              <a:rPr lang="en-US" sz="1400" b="1" i="1" dirty="0">
                <a:cs typeface="Calibri"/>
              </a:rPr>
              <a:t>Jedi - Jeong et al. (TECS 2021)</a:t>
            </a:r>
          </a:p>
          <a:p>
            <a:pPr marL="857250" lvl="1" indent="-171450" algn="just">
              <a:lnSpc>
                <a:spcPct val="100000"/>
              </a:lnSpc>
              <a:buClr>
                <a:schemeClr val="tx1"/>
              </a:buClr>
              <a:buFont typeface="Arial" panose="020B0604020202020204" pitchFamily="34" charset="0"/>
              <a:buChar char="•"/>
            </a:pPr>
            <a:r>
              <a:rPr lang="en-US" sz="1400" b="1" dirty="0">
                <a:solidFill>
                  <a:schemeClr val="accent6">
                    <a:lumMod val="75000"/>
                  </a:schemeClr>
                </a:solidFill>
                <a:latin typeface="Arial"/>
              </a:rPr>
              <a:t>Proposes energy-efficient model placement framework</a:t>
            </a:r>
            <a:r>
              <a:rPr lang="en-US" sz="1400" dirty="0">
                <a:solidFill>
                  <a:schemeClr val="dk1"/>
                </a:solidFill>
                <a:latin typeface="Arial"/>
              </a:rPr>
              <a:t> considering multi-threading, pipelining, buffer assignment, and network duplication</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rPr>
              <a:t>Focus is on developing optimal model scheduling and placement strategy to utilize heterogeneous resources for inference</a:t>
            </a:r>
          </a:p>
          <a:p>
            <a:pPr algn="just">
              <a:buFont typeface="Wingdings" pitchFamily="2" charset="2"/>
              <a:buChar char="§"/>
            </a:pPr>
            <a:r>
              <a:rPr lang="en-US" sz="1400" b="1" i="1" dirty="0" err="1">
                <a:cs typeface="Calibri"/>
              </a:rPr>
              <a:t>Ghasemi</a:t>
            </a:r>
            <a:r>
              <a:rPr lang="en-US" sz="1400" b="1" i="1" dirty="0">
                <a:cs typeface="Calibri"/>
              </a:rPr>
              <a:t> et al (SMARTCOMP 2021).</a:t>
            </a:r>
          </a:p>
          <a:p>
            <a:pPr marL="971550" lvl="1" indent="-285750" algn="just">
              <a:lnSpc>
                <a:spcPct val="100000"/>
              </a:lnSpc>
              <a:buClr>
                <a:schemeClr val="tx1"/>
              </a:buClr>
              <a:buFont typeface="Arial" panose="020B0604020202020204" pitchFamily="34" charset="0"/>
              <a:buChar char="•"/>
            </a:pPr>
            <a:r>
              <a:rPr lang="en-US" sz="1400" b="1" dirty="0">
                <a:solidFill>
                  <a:schemeClr val="accent6">
                    <a:lumMod val="75000"/>
                  </a:schemeClr>
                </a:solidFill>
                <a:latin typeface="Arial"/>
              </a:rPr>
              <a:t>Investigates energy-efficient model partitioning for DNN inference</a:t>
            </a:r>
            <a:r>
              <a:rPr lang="en-US" sz="1400" dirty="0">
                <a:solidFill>
                  <a:schemeClr val="dk1"/>
                </a:solidFill>
                <a:latin typeface="Arial"/>
              </a:rPr>
              <a:t> on a server-edge federated setup</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rPr>
              <a:t>Emphasizes energy benefits of server-edge offloading, which is is distinct from end-to-end inference on single devices</a:t>
            </a:r>
            <a:endParaRPr lang="en-US" sz="1400" u="sng" dirty="0">
              <a:solidFill>
                <a:schemeClr val="dk1"/>
              </a:solidFill>
              <a:latin typeface="Arial"/>
              <a:sym typeface="Arial"/>
            </a:endParaRPr>
          </a:p>
          <a:p>
            <a:pPr marL="514350" indent="-285750" algn="just">
              <a:buClr>
                <a:schemeClr val="tx1"/>
              </a:buClr>
              <a:buFont typeface="Wingdings" panose="05000000000000000000" pitchFamily="2" charset="2"/>
              <a:buChar char="§"/>
            </a:pPr>
            <a:r>
              <a:rPr lang="en-US" sz="1400" b="1" i="1" dirty="0">
                <a:cs typeface="Calibri"/>
              </a:rPr>
              <a:t>Hanafy et al (e-Energy 2021).</a:t>
            </a:r>
          </a:p>
          <a:p>
            <a:pPr marL="971550" lvl="1" indent="-285750" algn="just">
              <a:lnSpc>
                <a:spcPct val="100000"/>
              </a:lnSpc>
              <a:buClr>
                <a:schemeClr val="tx1"/>
              </a:buClr>
              <a:buFont typeface="Arial" panose="020B0604020202020204" pitchFamily="34" charset="0"/>
              <a:buChar char="•"/>
            </a:pPr>
            <a:r>
              <a:rPr lang="en-US" sz="1400" b="1" dirty="0">
                <a:solidFill>
                  <a:schemeClr val="accent6">
                    <a:lumMod val="75000"/>
                  </a:schemeClr>
                </a:solidFill>
                <a:latin typeface="Arial"/>
              </a:rPr>
              <a:t>Analysis of the energy efficiency and performance for 6 deep neural network (DNN) inference </a:t>
            </a:r>
            <a:r>
              <a:rPr lang="en-US" sz="1400" dirty="0">
                <a:solidFill>
                  <a:schemeClr val="dk1"/>
                </a:solidFill>
                <a:latin typeface="Arial"/>
              </a:rPr>
              <a:t>on Jetson Nanos</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rPr>
              <a:t>Only impact of GPU frequency studied and not generalizable to other GPU-based edge devices such as Xavier NXs and </a:t>
            </a:r>
            <a:r>
              <a:rPr lang="en-US" sz="1400" u="sng" dirty="0" err="1">
                <a:solidFill>
                  <a:schemeClr val="dk1"/>
                </a:solidFill>
                <a:latin typeface="Arial"/>
              </a:rPr>
              <a:t>Orins</a:t>
            </a:r>
            <a:endParaRPr lang="en-US" sz="1400" u="sng" dirty="0">
              <a:solidFill>
                <a:schemeClr val="dk1"/>
              </a:solidFill>
              <a:latin typeface="Arial"/>
            </a:endParaRPr>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20</a:t>
            </a:fld>
            <a:endParaRPr lang="en-US" dirty="0"/>
          </a:p>
        </p:txBody>
      </p:sp>
      <p:sp>
        <p:nvSpPr>
          <p:cNvPr id="7" name="Title 1">
            <a:extLst>
              <a:ext uri="{FF2B5EF4-FFF2-40B4-BE49-F238E27FC236}">
                <a16:creationId xmlns:a16="http://schemas.microsoft.com/office/drawing/2014/main" id="{C5990631-B540-DFD4-574C-52A00A5F4CCF}"/>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(1) Prior Work on</a:t>
            </a:r>
            <a:r>
              <a:rPr lang="en-US" sz="3600" u="sng" dirty="0"/>
              <a:t> Energy Consumption</a:t>
            </a:r>
            <a:r>
              <a:rPr lang="en-US" sz="3600" dirty="0"/>
              <a:t> for </a:t>
            </a:r>
            <a:r>
              <a:rPr lang="en-US" sz="3600" u="sng" dirty="0"/>
              <a:t>DNN Inference</a:t>
            </a:r>
            <a:r>
              <a:rPr lang="en-US" sz="3600" dirty="0"/>
              <a:t> on edge</a:t>
            </a:r>
            <a:endParaRPr lang="en-US" sz="3600" kern="0" dirty="0"/>
          </a:p>
        </p:txBody>
      </p:sp>
    </p:spTree>
    <p:extLst>
      <p:ext uri="{BB962C8B-B14F-4D97-AF65-F5344CB8AC3E}">
        <p14:creationId xmlns:p14="http://schemas.microsoft.com/office/powerpoint/2010/main" val="2662630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21</a:t>
            </a:fld>
            <a:endParaRPr lang="en-US" dirty="0"/>
          </a:p>
        </p:txBody>
      </p:sp>
      <p:graphicFrame>
        <p:nvGraphicFramePr>
          <p:cNvPr id="3" name="Table 2">
            <a:extLst>
              <a:ext uri="{FF2B5EF4-FFF2-40B4-BE49-F238E27FC236}">
                <a16:creationId xmlns:a16="http://schemas.microsoft.com/office/drawing/2014/main" id="{E9DFAE90-D521-E4D6-B0AF-E4F09029D4E1}"/>
              </a:ext>
            </a:extLst>
          </p:cNvPr>
          <p:cNvGraphicFramePr>
            <a:graphicFrameLocks noGrp="1"/>
          </p:cNvGraphicFramePr>
          <p:nvPr>
            <p:extLst>
              <p:ext uri="{D42A27DB-BD31-4B8C-83A1-F6EECF244321}">
                <p14:modId xmlns:p14="http://schemas.microsoft.com/office/powerpoint/2010/main" val="3241909949"/>
              </p:ext>
            </p:extLst>
          </p:nvPr>
        </p:nvGraphicFramePr>
        <p:xfrm>
          <a:off x="1066800" y="2017098"/>
          <a:ext cx="10306050" cy="4064000"/>
        </p:xfrm>
        <a:graphic>
          <a:graphicData uri="http://schemas.openxmlformats.org/drawingml/2006/table">
            <a:tbl>
              <a:tblPr firstRow="1" bandRow="1">
                <a:tableStyleId>{284E427A-3D55-4303-BF80-6455036E1DE7}</a:tableStyleId>
              </a:tblPr>
              <a:tblGrid>
                <a:gridCol w="1724025">
                  <a:extLst>
                    <a:ext uri="{9D8B030D-6E8A-4147-A177-3AD203B41FA5}">
                      <a16:colId xmlns:a16="http://schemas.microsoft.com/office/drawing/2014/main" val="2585220874"/>
                    </a:ext>
                  </a:extLst>
                </a:gridCol>
                <a:gridCol w="2228850">
                  <a:extLst>
                    <a:ext uri="{9D8B030D-6E8A-4147-A177-3AD203B41FA5}">
                      <a16:colId xmlns:a16="http://schemas.microsoft.com/office/drawing/2014/main" val="1167480991"/>
                    </a:ext>
                  </a:extLst>
                </a:gridCol>
                <a:gridCol w="2209800">
                  <a:extLst>
                    <a:ext uri="{9D8B030D-6E8A-4147-A177-3AD203B41FA5}">
                      <a16:colId xmlns:a16="http://schemas.microsoft.com/office/drawing/2014/main" val="2397598210"/>
                    </a:ext>
                  </a:extLst>
                </a:gridCol>
                <a:gridCol w="2009775">
                  <a:extLst>
                    <a:ext uri="{9D8B030D-6E8A-4147-A177-3AD203B41FA5}">
                      <a16:colId xmlns:a16="http://schemas.microsoft.com/office/drawing/2014/main" val="1749899455"/>
                    </a:ext>
                  </a:extLst>
                </a:gridCol>
                <a:gridCol w="2133600">
                  <a:extLst>
                    <a:ext uri="{9D8B030D-6E8A-4147-A177-3AD203B41FA5}">
                      <a16:colId xmlns:a16="http://schemas.microsoft.com/office/drawing/2014/main" val="1096453589"/>
                    </a:ext>
                  </a:extLst>
                </a:gridCol>
              </a:tblGrid>
              <a:tr h="370840">
                <a:tc>
                  <a:txBody>
                    <a:bodyPr/>
                    <a:lstStyle/>
                    <a:p>
                      <a:r>
                        <a:rPr lang="en-US" dirty="0"/>
                        <a:t>Study</a:t>
                      </a:r>
                    </a:p>
                  </a:txBody>
                  <a:tcPr/>
                </a:tc>
                <a:tc>
                  <a:txBody>
                    <a:bodyPr/>
                    <a:lstStyle/>
                    <a:p>
                      <a:r>
                        <a:rPr lang="en-US" dirty="0"/>
                        <a:t>Frequency Scaling</a:t>
                      </a:r>
                    </a:p>
                  </a:txBody>
                  <a:tcPr/>
                </a:tc>
                <a:tc>
                  <a:txBody>
                    <a:bodyPr/>
                    <a:lstStyle/>
                    <a:p>
                      <a:r>
                        <a:rPr lang="en-US" dirty="0"/>
                        <a:t>Inference-Workload</a:t>
                      </a:r>
                    </a:p>
                  </a:txBody>
                  <a:tcPr/>
                </a:tc>
                <a:tc>
                  <a:txBody>
                    <a:bodyPr/>
                    <a:lstStyle/>
                    <a:p>
                      <a:r>
                        <a:rPr lang="en-US" dirty="0"/>
                        <a:t>Workload-Parameter adjustment</a:t>
                      </a:r>
                    </a:p>
                  </a:txBody>
                  <a:tcPr/>
                </a:tc>
                <a:tc>
                  <a:txBody>
                    <a:bodyPr/>
                    <a:lstStyle/>
                    <a:p>
                      <a:r>
                        <a:rPr lang="en-US" dirty="0"/>
                        <a:t>Hardware</a:t>
                      </a:r>
                    </a:p>
                  </a:txBody>
                  <a:tcPr/>
                </a:tc>
                <a:extLst>
                  <a:ext uri="{0D108BD9-81ED-4DB2-BD59-A6C34878D82A}">
                    <a16:rowId xmlns:a16="http://schemas.microsoft.com/office/drawing/2014/main" val="368367951"/>
                  </a:ext>
                </a:extLst>
              </a:tr>
              <a:tr h="370840">
                <a:tc>
                  <a:txBody>
                    <a:bodyPr/>
                    <a:lstStyle/>
                    <a:p>
                      <a:r>
                        <a:rPr lang="en-US" b="1" i="1" u="none" dirty="0"/>
                        <a:t>Holly et. al</a:t>
                      </a:r>
                    </a:p>
                  </a:txBody>
                  <a:tcPr/>
                </a:tc>
                <a:tc>
                  <a:txBody>
                    <a:bodyPr/>
                    <a:lstStyle/>
                    <a:p>
                      <a:r>
                        <a:rPr lang="en-US"/>
                        <a:t>Full Sweep, Cores</a:t>
                      </a:r>
                      <a:endParaRPr lang="en-US" dirty="0"/>
                    </a:p>
                  </a:txBody>
                  <a:tcPr/>
                </a:tc>
                <a:tc>
                  <a:txBody>
                    <a:bodyPr/>
                    <a:lstStyle/>
                    <a:p>
                      <a:r>
                        <a:rPr lang="en-US" dirty="0"/>
                        <a:t>1 (Image Classification)</a:t>
                      </a:r>
                    </a:p>
                  </a:txBody>
                  <a:tcPr/>
                </a:tc>
                <a:tc>
                  <a:txBody>
                    <a:bodyPr/>
                    <a:lstStyle/>
                    <a:p>
                      <a:r>
                        <a:rPr lang="en-US" dirty="0"/>
                        <a:t>No</a:t>
                      </a:r>
                    </a:p>
                  </a:txBody>
                  <a:tcPr/>
                </a:tc>
                <a:tc>
                  <a:txBody>
                    <a:bodyPr/>
                    <a:lstStyle/>
                    <a:p>
                      <a:r>
                        <a:rPr lang="en-US" dirty="0"/>
                        <a:t>Jetson Nano</a:t>
                      </a:r>
                    </a:p>
                  </a:txBody>
                  <a:tcPr/>
                </a:tc>
                <a:extLst>
                  <a:ext uri="{0D108BD9-81ED-4DB2-BD59-A6C34878D82A}">
                    <a16:rowId xmlns:a16="http://schemas.microsoft.com/office/drawing/2014/main" val="60344172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i="1" u="none"/>
                        <a:t>Boroumand et. al</a:t>
                      </a:r>
                    </a:p>
                    <a:p>
                      <a:endParaRPr lang="en-US" u="none" dirty="0"/>
                    </a:p>
                  </a:txBody>
                  <a:tcPr/>
                </a:tc>
                <a:tc>
                  <a:txBody>
                    <a:bodyPr/>
                    <a:lstStyle/>
                    <a:p>
                      <a:r>
                        <a:rPr lang="en-US" dirty="0"/>
                        <a:t>DVFS</a:t>
                      </a:r>
                    </a:p>
                  </a:txBody>
                  <a:tcPr/>
                </a:tc>
                <a:tc>
                  <a:txBody>
                    <a:bodyPr/>
                    <a:lstStyle/>
                    <a:p>
                      <a:r>
                        <a:rPr lang="en-US" dirty="0"/>
                        <a:t>6 (Image Classification)</a:t>
                      </a:r>
                    </a:p>
                  </a:txBody>
                  <a:tcPr/>
                </a:tc>
                <a:tc>
                  <a:txBody>
                    <a:bodyPr/>
                    <a:lstStyle/>
                    <a:p>
                      <a:r>
                        <a:rPr lang="en-US" dirty="0"/>
                        <a:t>Yes</a:t>
                      </a:r>
                    </a:p>
                  </a:txBody>
                  <a:tcPr/>
                </a:tc>
                <a:tc>
                  <a:txBody>
                    <a:bodyPr/>
                    <a:lstStyle/>
                    <a:p>
                      <a:r>
                        <a:rPr lang="en-US" dirty="0"/>
                        <a:t>Google TPU</a:t>
                      </a:r>
                    </a:p>
                  </a:txBody>
                  <a:tcPr/>
                </a:tc>
                <a:extLst>
                  <a:ext uri="{0D108BD9-81ED-4DB2-BD59-A6C34878D82A}">
                    <a16:rowId xmlns:a16="http://schemas.microsoft.com/office/drawing/2014/main" val="1229139020"/>
                  </a:ext>
                </a:extLst>
              </a:tr>
              <a:tr h="370840">
                <a:tc>
                  <a:txBody>
                    <a:bodyPr/>
                    <a:lstStyle/>
                    <a:p>
                      <a:r>
                        <a:rPr lang="en-US" b="1" i="1" u="none"/>
                        <a:t>Molom-Ochir et. al</a:t>
                      </a:r>
                      <a:endParaRPr lang="en-US" b="1" i="1" u="none" dirty="0"/>
                    </a:p>
                  </a:txBody>
                  <a:tcPr/>
                </a:tc>
                <a:tc>
                  <a:txBody>
                    <a:bodyPr/>
                    <a:lstStyle/>
                    <a:p>
                      <a:r>
                        <a:rPr lang="en-US" dirty="0"/>
                        <a:t>DVFS</a:t>
                      </a:r>
                    </a:p>
                  </a:txBody>
                  <a:tcPr/>
                </a:tc>
                <a:tc>
                  <a:txBody>
                    <a:bodyPr/>
                    <a:lstStyle/>
                    <a:p>
                      <a:r>
                        <a:rPr lang="en-US" dirty="0"/>
                        <a:t>3 (Image Classification) 2(Natural Language)</a:t>
                      </a:r>
                    </a:p>
                  </a:txBody>
                  <a:tcPr/>
                </a:tc>
                <a:tc>
                  <a:txBody>
                    <a:bodyPr/>
                    <a:lstStyle/>
                    <a:p>
                      <a:r>
                        <a:rPr lang="en-US" dirty="0"/>
                        <a:t>No</a:t>
                      </a:r>
                    </a:p>
                  </a:txBody>
                  <a:tcPr/>
                </a:tc>
                <a:tc>
                  <a:txBody>
                    <a:bodyPr/>
                    <a:lstStyle/>
                    <a:p>
                      <a:r>
                        <a:rPr lang="en-US" dirty="0"/>
                        <a:t>Multiple SoCs and workstations</a:t>
                      </a:r>
                    </a:p>
                  </a:txBody>
                  <a:tcPr/>
                </a:tc>
                <a:extLst>
                  <a:ext uri="{0D108BD9-81ED-4DB2-BD59-A6C34878D82A}">
                    <a16:rowId xmlns:a16="http://schemas.microsoft.com/office/drawing/2014/main" val="343862910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i="1" u="none"/>
                        <a:t>Ghasemi et. al</a:t>
                      </a:r>
                    </a:p>
                    <a:p>
                      <a:endParaRPr lang="en-US" u="none" dirty="0"/>
                    </a:p>
                  </a:txBody>
                  <a:tcPr/>
                </a:tc>
                <a:tc>
                  <a:txBody>
                    <a:bodyPr/>
                    <a:lstStyle/>
                    <a:p>
                      <a:r>
                        <a:rPr lang="en-US" dirty="0"/>
                        <a:t>DVFS</a:t>
                      </a:r>
                    </a:p>
                  </a:txBody>
                  <a:tcPr/>
                </a:tc>
                <a:tc>
                  <a:txBody>
                    <a:bodyPr/>
                    <a:lstStyle/>
                    <a:p>
                      <a:r>
                        <a:rPr lang="en-US" dirty="0"/>
                        <a:t>1 (Object Detection)</a:t>
                      </a:r>
                    </a:p>
                  </a:txBody>
                  <a:tcPr/>
                </a:tc>
                <a:tc>
                  <a:txBody>
                    <a:bodyPr/>
                    <a:lstStyle/>
                    <a:p>
                      <a:r>
                        <a:rPr lang="en-US" dirty="0"/>
                        <a:t>No</a:t>
                      </a:r>
                    </a:p>
                  </a:txBody>
                  <a:tcPr/>
                </a:tc>
                <a:tc>
                  <a:txBody>
                    <a:bodyPr/>
                    <a:lstStyle/>
                    <a:p>
                      <a:r>
                        <a:rPr lang="en-US" dirty="0"/>
                        <a:t>Edge-Cloudlet offloading</a:t>
                      </a:r>
                    </a:p>
                  </a:txBody>
                  <a:tcPr/>
                </a:tc>
                <a:extLst>
                  <a:ext uri="{0D108BD9-81ED-4DB2-BD59-A6C34878D82A}">
                    <a16:rowId xmlns:a16="http://schemas.microsoft.com/office/drawing/2014/main" val="298905246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i="1" u="none" dirty="0"/>
                        <a:t>Jeong et. al</a:t>
                      </a:r>
                    </a:p>
                    <a:p>
                      <a:endParaRPr lang="en-US" dirty="0"/>
                    </a:p>
                  </a:txBody>
                  <a:tcPr/>
                </a:tc>
                <a:tc>
                  <a:txBody>
                    <a:bodyPr/>
                    <a:lstStyle/>
                    <a:p>
                      <a:r>
                        <a:rPr lang="en-US" dirty="0"/>
                        <a:t>DVFS (Focus on model placement)</a:t>
                      </a:r>
                    </a:p>
                  </a:txBody>
                  <a:tcPr/>
                </a:tc>
                <a:tc>
                  <a:txBody>
                    <a:bodyPr/>
                    <a:lstStyle/>
                    <a:p>
                      <a:r>
                        <a:rPr lang="en-US" dirty="0"/>
                        <a:t>4 (Object Detection)</a:t>
                      </a:r>
                    </a:p>
                  </a:txBody>
                  <a:tcPr/>
                </a:tc>
                <a:tc>
                  <a:txBody>
                    <a:bodyPr/>
                    <a:lstStyle/>
                    <a:p>
                      <a:r>
                        <a:rPr lang="en-US" dirty="0"/>
                        <a:t>No</a:t>
                      </a:r>
                    </a:p>
                  </a:txBody>
                  <a:tcPr/>
                </a:tc>
                <a:tc>
                  <a:txBody>
                    <a:bodyPr/>
                    <a:lstStyle/>
                    <a:p>
                      <a:r>
                        <a:rPr lang="en-US" dirty="0"/>
                        <a:t>Jetson Nano, Xavier NX</a:t>
                      </a:r>
                    </a:p>
                  </a:txBody>
                  <a:tcPr/>
                </a:tc>
                <a:extLst>
                  <a:ext uri="{0D108BD9-81ED-4DB2-BD59-A6C34878D82A}">
                    <a16:rowId xmlns:a16="http://schemas.microsoft.com/office/drawing/2014/main" val="2351697412"/>
                  </a:ext>
                </a:extLst>
              </a:tr>
              <a:tr h="370840">
                <a:tc>
                  <a:txBody>
                    <a:bodyPr/>
                    <a:lstStyle/>
                    <a:p>
                      <a:r>
                        <a:rPr lang="en-US" sz="1400" b="1" i="1" dirty="0">
                          <a:cs typeface="Calibri"/>
                        </a:rPr>
                        <a:t>Hanafy et. al</a:t>
                      </a:r>
                      <a:endParaRPr lang="en-US" dirty="0"/>
                    </a:p>
                  </a:txBody>
                  <a:tcPr/>
                </a:tc>
                <a:tc>
                  <a:txBody>
                    <a:bodyPr/>
                    <a:lstStyle/>
                    <a:p>
                      <a:r>
                        <a:rPr lang="en-US" dirty="0"/>
                        <a:t>GPU Frequency</a:t>
                      </a:r>
                    </a:p>
                  </a:txBody>
                  <a:tcPr/>
                </a:tc>
                <a:tc>
                  <a:txBody>
                    <a:bodyPr/>
                    <a:lstStyle/>
                    <a:p>
                      <a:r>
                        <a:rPr lang="en-US" dirty="0"/>
                        <a:t>6 (Image Classification)</a:t>
                      </a:r>
                    </a:p>
                  </a:txBody>
                  <a:tcPr/>
                </a:tc>
                <a:tc>
                  <a:txBody>
                    <a:bodyPr/>
                    <a:lstStyle/>
                    <a:p>
                      <a:r>
                        <a:rPr lang="en-US" dirty="0"/>
                        <a:t>No</a:t>
                      </a:r>
                    </a:p>
                  </a:txBody>
                  <a:tcPr/>
                </a:tc>
                <a:tc>
                  <a:txBody>
                    <a:bodyPr/>
                    <a:lstStyle/>
                    <a:p>
                      <a:r>
                        <a:rPr lang="en-US" dirty="0"/>
                        <a:t>Jetson Nano, GTX 1660</a:t>
                      </a:r>
                    </a:p>
                  </a:txBody>
                  <a:tcPr/>
                </a:tc>
                <a:extLst>
                  <a:ext uri="{0D108BD9-81ED-4DB2-BD59-A6C34878D82A}">
                    <a16:rowId xmlns:a16="http://schemas.microsoft.com/office/drawing/2014/main" val="548900523"/>
                  </a:ext>
                </a:extLst>
              </a:tr>
              <a:tr h="370840">
                <a:tc>
                  <a:txBody>
                    <a:bodyPr/>
                    <a:lstStyle/>
                    <a:p>
                      <a:r>
                        <a:rPr lang="en-US" b="1" i="1" dirty="0"/>
                        <a:t>Our work</a:t>
                      </a:r>
                    </a:p>
                  </a:txBody>
                  <a:tcPr/>
                </a:tc>
                <a:tc>
                  <a:txBody>
                    <a:bodyPr/>
                    <a:lstStyle/>
                    <a:p>
                      <a:pPr lvl="0">
                        <a:buNone/>
                      </a:pPr>
                      <a:r>
                        <a:rPr lang="en-US"/>
                        <a:t>Full Sweep</a:t>
                      </a:r>
                      <a:endParaRPr lang="en-US" dirty="0"/>
                    </a:p>
                  </a:txBody>
                  <a:tcPr/>
                </a:tc>
                <a:tc>
                  <a:txBody>
                    <a:bodyPr/>
                    <a:lstStyle/>
                    <a:p>
                      <a:r>
                        <a:rPr lang="en-US" dirty="0"/>
                        <a:t>3 (Image Classification)</a:t>
                      </a:r>
                    </a:p>
                    <a:p>
                      <a:r>
                        <a:rPr lang="en-US" dirty="0"/>
                        <a:t>1 (Object Detection)</a:t>
                      </a:r>
                    </a:p>
                    <a:p>
                      <a:r>
                        <a:rPr lang="en-US" dirty="0"/>
                        <a:t>2 (Natural Language)</a:t>
                      </a:r>
                    </a:p>
                  </a:txBody>
                  <a:tcPr/>
                </a:tc>
                <a:tc>
                  <a:txBody>
                    <a:bodyPr/>
                    <a:lstStyle/>
                    <a:p>
                      <a:r>
                        <a:rPr lang="en-US" dirty="0"/>
                        <a:t>Yes</a:t>
                      </a:r>
                    </a:p>
                  </a:txBody>
                  <a:tcPr/>
                </a:tc>
                <a:tc>
                  <a:txBody>
                    <a:bodyPr/>
                    <a:lstStyle/>
                    <a:p>
                      <a:r>
                        <a:rPr lang="en-US" dirty="0"/>
                        <a:t>Jetson Nano,</a:t>
                      </a:r>
                    </a:p>
                    <a:p>
                      <a:r>
                        <a:rPr lang="en-US" dirty="0"/>
                        <a:t>Xavier NX,</a:t>
                      </a:r>
                    </a:p>
                    <a:p>
                      <a:r>
                        <a:rPr lang="en-US" dirty="0"/>
                        <a:t>Orin NX</a:t>
                      </a:r>
                    </a:p>
                  </a:txBody>
                  <a:tcPr/>
                </a:tc>
                <a:extLst>
                  <a:ext uri="{0D108BD9-81ED-4DB2-BD59-A6C34878D82A}">
                    <a16:rowId xmlns:a16="http://schemas.microsoft.com/office/drawing/2014/main" val="1910149817"/>
                  </a:ext>
                </a:extLst>
              </a:tr>
            </a:tbl>
          </a:graphicData>
        </a:graphic>
      </p:graphicFrame>
      <p:sp>
        <p:nvSpPr>
          <p:cNvPr id="9" name="Title 1">
            <a:extLst>
              <a:ext uri="{FF2B5EF4-FFF2-40B4-BE49-F238E27FC236}">
                <a16:creationId xmlns:a16="http://schemas.microsoft.com/office/drawing/2014/main" id="{18713CAB-24CF-24E9-BF68-058364D19A37}"/>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(1) Prior Work on</a:t>
            </a:r>
            <a:r>
              <a:rPr lang="en-US" sz="3600" u="sng" dirty="0"/>
              <a:t> Energy Consumption</a:t>
            </a:r>
            <a:r>
              <a:rPr lang="en-US" sz="3600" dirty="0"/>
              <a:t> for </a:t>
            </a:r>
            <a:r>
              <a:rPr lang="en-US" sz="3600" u="sng" dirty="0"/>
              <a:t>DNN Inference</a:t>
            </a:r>
            <a:r>
              <a:rPr lang="en-US" sz="3600" dirty="0"/>
              <a:t> on edge</a:t>
            </a:r>
            <a:endParaRPr lang="en-US" sz="3600" kern="0" dirty="0"/>
          </a:p>
        </p:txBody>
      </p:sp>
    </p:spTree>
    <p:extLst>
      <p:ext uri="{BB962C8B-B14F-4D97-AF65-F5344CB8AC3E}">
        <p14:creationId xmlns:p14="http://schemas.microsoft.com/office/powerpoint/2010/main" val="1352503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22</a:t>
            </a:fld>
            <a:endParaRPr lang="en-US" dirty="0"/>
          </a:p>
        </p:txBody>
      </p:sp>
      <p:graphicFrame>
        <p:nvGraphicFramePr>
          <p:cNvPr id="3" name="Table 2">
            <a:extLst>
              <a:ext uri="{FF2B5EF4-FFF2-40B4-BE49-F238E27FC236}">
                <a16:creationId xmlns:a16="http://schemas.microsoft.com/office/drawing/2014/main" id="{E9DFAE90-D521-E4D6-B0AF-E4F09029D4E1}"/>
              </a:ext>
            </a:extLst>
          </p:cNvPr>
          <p:cNvGraphicFramePr>
            <a:graphicFrameLocks noGrp="1"/>
          </p:cNvGraphicFramePr>
          <p:nvPr>
            <p:extLst>
              <p:ext uri="{D42A27DB-BD31-4B8C-83A1-F6EECF244321}">
                <p14:modId xmlns:p14="http://schemas.microsoft.com/office/powerpoint/2010/main" val="2385854561"/>
              </p:ext>
            </p:extLst>
          </p:nvPr>
        </p:nvGraphicFramePr>
        <p:xfrm>
          <a:off x="1066800" y="2017098"/>
          <a:ext cx="10306050" cy="4064000"/>
        </p:xfrm>
        <a:graphic>
          <a:graphicData uri="http://schemas.openxmlformats.org/drawingml/2006/table">
            <a:tbl>
              <a:tblPr firstRow="1" bandRow="1">
                <a:tableStyleId>{284E427A-3D55-4303-BF80-6455036E1DE7}</a:tableStyleId>
              </a:tblPr>
              <a:tblGrid>
                <a:gridCol w="1724025">
                  <a:extLst>
                    <a:ext uri="{9D8B030D-6E8A-4147-A177-3AD203B41FA5}">
                      <a16:colId xmlns:a16="http://schemas.microsoft.com/office/drawing/2014/main" val="2585220874"/>
                    </a:ext>
                  </a:extLst>
                </a:gridCol>
                <a:gridCol w="2228850">
                  <a:extLst>
                    <a:ext uri="{9D8B030D-6E8A-4147-A177-3AD203B41FA5}">
                      <a16:colId xmlns:a16="http://schemas.microsoft.com/office/drawing/2014/main" val="1167480991"/>
                    </a:ext>
                  </a:extLst>
                </a:gridCol>
                <a:gridCol w="2209800">
                  <a:extLst>
                    <a:ext uri="{9D8B030D-6E8A-4147-A177-3AD203B41FA5}">
                      <a16:colId xmlns:a16="http://schemas.microsoft.com/office/drawing/2014/main" val="2397598210"/>
                    </a:ext>
                  </a:extLst>
                </a:gridCol>
                <a:gridCol w="2009775">
                  <a:extLst>
                    <a:ext uri="{9D8B030D-6E8A-4147-A177-3AD203B41FA5}">
                      <a16:colId xmlns:a16="http://schemas.microsoft.com/office/drawing/2014/main" val="1749899455"/>
                    </a:ext>
                  </a:extLst>
                </a:gridCol>
                <a:gridCol w="2133600">
                  <a:extLst>
                    <a:ext uri="{9D8B030D-6E8A-4147-A177-3AD203B41FA5}">
                      <a16:colId xmlns:a16="http://schemas.microsoft.com/office/drawing/2014/main" val="1096453589"/>
                    </a:ext>
                  </a:extLst>
                </a:gridCol>
              </a:tblGrid>
              <a:tr h="370840">
                <a:tc>
                  <a:txBody>
                    <a:bodyPr/>
                    <a:lstStyle/>
                    <a:p>
                      <a:r>
                        <a:rPr lang="en-US" dirty="0"/>
                        <a:t>Study</a:t>
                      </a:r>
                    </a:p>
                  </a:txBody>
                  <a:tcPr/>
                </a:tc>
                <a:tc>
                  <a:txBody>
                    <a:bodyPr/>
                    <a:lstStyle/>
                    <a:p>
                      <a:r>
                        <a:rPr lang="en-US" dirty="0"/>
                        <a:t>Frequency Scaling</a:t>
                      </a:r>
                    </a:p>
                  </a:txBody>
                  <a:tcPr/>
                </a:tc>
                <a:tc>
                  <a:txBody>
                    <a:bodyPr/>
                    <a:lstStyle/>
                    <a:p>
                      <a:r>
                        <a:rPr lang="en-US" dirty="0"/>
                        <a:t>Inference-Workload</a:t>
                      </a:r>
                    </a:p>
                  </a:txBody>
                  <a:tcPr/>
                </a:tc>
                <a:tc>
                  <a:txBody>
                    <a:bodyPr/>
                    <a:lstStyle/>
                    <a:p>
                      <a:r>
                        <a:rPr lang="en-US" dirty="0"/>
                        <a:t>Workload-Parameter adjustment</a:t>
                      </a:r>
                    </a:p>
                  </a:txBody>
                  <a:tcPr/>
                </a:tc>
                <a:tc>
                  <a:txBody>
                    <a:bodyPr/>
                    <a:lstStyle/>
                    <a:p>
                      <a:r>
                        <a:rPr lang="en-US" dirty="0"/>
                        <a:t>Hardware</a:t>
                      </a:r>
                    </a:p>
                  </a:txBody>
                  <a:tcPr/>
                </a:tc>
                <a:extLst>
                  <a:ext uri="{0D108BD9-81ED-4DB2-BD59-A6C34878D82A}">
                    <a16:rowId xmlns:a16="http://schemas.microsoft.com/office/drawing/2014/main" val="368367951"/>
                  </a:ext>
                </a:extLst>
              </a:tr>
              <a:tr h="370840">
                <a:tc>
                  <a:txBody>
                    <a:bodyPr/>
                    <a:lstStyle/>
                    <a:p>
                      <a:r>
                        <a:rPr lang="en-US" b="1" i="1" u="none" dirty="0"/>
                        <a:t>Holly et. al</a:t>
                      </a:r>
                    </a:p>
                  </a:txBody>
                  <a:tcPr/>
                </a:tc>
                <a:tc>
                  <a:txBody>
                    <a:bodyPr/>
                    <a:lstStyle/>
                    <a:p>
                      <a:r>
                        <a:rPr lang="en-US"/>
                        <a:t>Full Sweep, Cores</a:t>
                      </a:r>
                      <a:endParaRPr lang="en-US" dirty="0"/>
                    </a:p>
                  </a:txBody>
                  <a:tcPr/>
                </a:tc>
                <a:tc>
                  <a:txBody>
                    <a:bodyPr/>
                    <a:lstStyle/>
                    <a:p>
                      <a:r>
                        <a:rPr lang="en-US" dirty="0"/>
                        <a:t>1 (Image Classification)</a:t>
                      </a:r>
                    </a:p>
                  </a:txBody>
                  <a:tcPr/>
                </a:tc>
                <a:tc>
                  <a:txBody>
                    <a:bodyPr/>
                    <a:lstStyle/>
                    <a:p>
                      <a:r>
                        <a:rPr lang="en-US" dirty="0"/>
                        <a:t>No</a:t>
                      </a:r>
                    </a:p>
                  </a:txBody>
                  <a:tcPr/>
                </a:tc>
                <a:tc>
                  <a:txBody>
                    <a:bodyPr/>
                    <a:lstStyle/>
                    <a:p>
                      <a:r>
                        <a:rPr lang="en-US" dirty="0"/>
                        <a:t>Jetson Nano</a:t>
                      </a:r>
                    </a:p>
                  </a:txBody>
                  <a:tcPr/>
                </a:tc>
                <a:extLst>
                  <a:ext uri="{0D108BD9-81ED-4DB2-BD59-A6C34878D82A}">
                    <a16:rowId xmlns:a16="http://schemas.microsoft.com/office/drawing/2014/main" val="60344172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i="1" u="none"/>
                        <a:t>Boroumand et. al</a:t>
                      </a:r>
                    </a:p>
                    <a:p>
                      <a:endParaRPr lang="en-US" u="none" dirty="0"/>
                    </a:p>
                  </a:txBody>
                  <a:tcPr/>
                </a:tc>
                <a:tc>
                  <a:txBody>
                    <a:bodyPr/>
                    <a:lstStyle/>
                    <a:p>
                      <a:r>
                        <a:rPr lang="en-US" dirty="0"/>
                        <a:t>DVFS</a:t>
                      </a:r>
                    </a:p>
                  </a:txBody>
                  <a:tcPr/>
                </a:tc>
                <a:tc>
                  <a:txBody>
                    <a:bodyPr/>
                    <a:lstStyle/>
                    <a:p>
                      <a:r>
                        <a:rPr lang="en-US" dirty="0"/>
                        <a:t>6 (Image Classification)</a:t>
                      </a:r>
                    </a:p>
                  </a:txBody>
                  <a:tcPr/>
                </a:tc>
                <a:tc>
                  <a:txBody>
                    <a:bodyPr/>
                    <a:lstStyle/>
                    <a:p>
                      <a:r>
                        <a:rPr lang="en-US" dirty="0"/>
                        <a:t>Yes</a:t>
                      </a:r>
                    </a:p>
                  </a:txBody>
                  <a:tcPr/>
                </a:tc>
                <a:tc>
                  <a:txBody>
                    <a:bodyPr/>
                    <a:lstStyle/>
                    <a:p>
                      <a:r>
                        <a:rPr lang="en-US" dirty="0"/>
                        <a:t>Google TPU</a:t>
                      </a:r>
                    </a:p>
                  </a:txBody>
                  <a:tcPr/>
                </a:tc>
                <a:extLst>
                  <a:ext uri="{0D108BD9-81ED-4DB2-BD59-A6C34878D82A}">
                    <a16:rowId xmlns:a16="http://schemas.microsoft.com/office/drawing/2014/main" val="1229139020"/>
                  </a:ext>
                </a:extLst>
              </a:tr>
              <a:tr h="370840">
                <a:tc>
                  <a:txBody>
                    <a:bodyPr/>
                    <a:lstStyle/>
                    <a:p>
                      <a:r>
                        <a:rPr lang="en-US" b="1" i="1" u="none"/>
                        <a:t>Molom-Ochir et. al</a:t>
                      </a:r>
                      <a:endParaRPr lang="en-US" b="1" i="1" u="none" dirty="0"/>
                    </a:p>
                  </a:txBody>
                  <a:tcPr/>
                </a:tc>
                <a:tc>
                  <a:txBody>
                    <a:bodyPr/>
                    <a:lstStyle/>
                    <a:p>
                      <a:r>
                        <a:rPr lang="en-US" dirty="0"/>
                        <a:t>DVFS</a:t>
                      </a:r>
                    </a:p>
                  </a:txBody>
                  <a:tcPr/>
                </a:tc>
                <a:tc>
                  <a:txBody>
                    <a:bodyPr/>
                    <a:lstStyle/>
                    <a:p>
                      <a:r>
                        <a:rPr lang="en-US" dirty="0"/>
                        <a:t>3 (Image Classification) 2(Natural Language)</a:t>
                      </a:r>
                    </a:p>
                  </a:txBody>
                  <a:tcPr/>
                </a:tc>
                <a:tc>
                  <a:txBody>
                    <a:bodyPr/>
                    <a:lstStyle/>
                    <a:p>
                      <a:r>
                        <a:rPr lang="en-US" dirty="0"/>
                        <a:t>No</a:t>
                      </a:r>
                    </a:p>
                  </a:txBody>
                  <a:tcPr/>
                </a:tc>
                <a:tc>
                  <a:txBody>
                    <a:bodyPr/>
                    <a:lstStyle/>
                    <a:p>
                      <a:r>
                        <a:rPr lang="en-US" dirty="0"/>
                        <a:t>Multiple SoCs and workstations</a:t>
                      </a:r>
                    </a:p>
                  </a:txBody>
                  <a:tcPr/>
                </a:tc>
                <a:extLst>
                  <a:ext uri="{0D108BD9-81ED-4DB2-BD59-A6C34878D82A}">
                    <a16:rowId xmlns:a16="http://schemas.microsoft.com/office/drawing/2014/main" val="343862910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i="1" u="none"/>
                        <a:t>Ghasemi et. al</a:t>
                      </a:r>
                    </a:p>
                    <a:p>
                      <a:endParaRPr lang="en-US" u="none" dirty="0"/>
                    </a:p>
                  </a:txBody>
                  <a:tcPr/>
                </a:tc>
                <a:tc>
                  <a:txBody>
                    <a:bodyPr/>
                    <a:lstStyle/>
                    <a:p>
                      <a:r>
                        <a:rPr lang="en-US" dirty="0"/>
                        <a:t>DVFS</a:t>
                      </a:r>
                    </a:p>
                  </a:txBody>
                  <a:tcPr/>
                </a:tc>
                <a:tc>
                  <a:txBody>
                    <a:bodyPr/>
                    <a:lstStyle/>
                    <a:p>
                      <a:r>
                        <a:rPr lang="en-US" dirty="0"/>
                        <a:t>1 (Object Detection)</a:t>
                      </a:r>
                    </a:p>
                  </a:txBody>
                  <a:tcPr/>
                </a:tc>
                <a:tc>
                  <a:txBody>
                    <a:bodyPr/>
                    <a:lstStyle/>
                    <a:p>
                      <a:r>
                        <a:rPr lang="en-US" dirty="0"/>
                        <a:t>No</a:t>
                      </a:r>
                    </a:p>
                  </a:txBody>
                  <a:tcPr/>
                </a:tc>
                <a:tc>
                  <a:txBody>
                    <a:bodyPr/>
                    <a:lstStyle/>
                    <a:p>
                      <a:r>
                        <a:rPr lang="en-US" dirty="0"/>
                        <a:t>Edge-Cloudlet offloading</a:t>
                      </a:r>
                    </a:p>
                  </a:txBody>
                  <a:tcPr/>
                </a:tc>
                <a:extLst>
                  <a:ext uri="{0D108BD9-81ED-4DB2-BD59-A6C34878D82A}">
                    <a16:rowId xmlns:a16="http://schemas.microsoft.com/office/drawing/2014/main" val="2989052469"/>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i="1" u="none" dirty="0"/>
                        <a:t>Jeong et. al</a:t>
                      </a:r>
                    </a:p>
                    <a:p>
                      <a:endParaRPr lang="en-US" dirty="0"/>
                    </a:p>
                  </a:txBody>
                  <a:tcPr/>
                </a:tc>
                <a:tc>
                  <a:txBody>
                    <a:bodyPr/>
                    <a:lstStyle/>
                    <a:p>
                      <a:r>
                        <a:rPr lang="en-US" dirty="0"/>
                        <a:t>DVFS (Focus on model placement)</a:t>
                      </a:r>
                    </a:p>
                  </a:txBody>
                  <a:tcPr/>
                </a:tc>
                <a:tc>
                  <a:txBody>
                    <a:bodyPr/>
                    <a:lstStyle/>
                    <a:p>
                      <a:r>
                        <a:rPr lang="en-US" dirty="0"/>
                        <a:t>4 (Object Detection)</a:t>
                      </a:r>
                    </a:p>
                  </a:txBody>
                  <a:tcPr/>
                </a:tc>
                <a:tc>
                  <a:txBody>
                    <a:bodyPr/>
                    <a:lstStyle/>
                    <a:p>
                      <a:r>
                        <a:rPr lang="en-US" dirty="0"/>
                        <a:t>No</a:t>
                      </a:r>
                    </a:p>
                  </a:txBody>
                  <a:tcPr/>
                </a:tc>
                <a:tc>
                  <a:txBody>
                    <a:bodyPr/>
                    <a:lstStyle/>
                    <a:p>
                      <a:r>
                        <a:rPr lang="en-US" dirty="0"/>
                        <a:t>Jetson Nano, Xavier NX</a:t>
                      </a:r>
                    </a:p>
                  </a:txBody>
                  <a:tcPr/>
                </a:tc>
                <a:extLst>
                  <a:ext uri="{0D108BD9-81ED-4DB2-BD59-A6C34878D82A}">
                    <a16:rowId xmlns:a16="http://schemas.microsoft.com/office/drawing/2014/main" val="2351697412"/>
                  </a:ext>
                </a:extLst>
              </a:tr>
              <a:tr h="370840">
                <a:tc>
                  <a:txBody>
                    <a:bodyPr/>
                    <a:lstStyle/>
                    <a:p>
                      <a:r>
                        <a:rPr lang="en-US" sz="1400" b="1" i="1" dirty="0">
                          <a:cs typeface="Calibri"/>
                        </a:rPr>
                        <a:t>Hanafy et. al</a:t>
                      </a:r>
                      <a:endParaRPr lang="en-US" dirty="0"/>
                    </a:p>
                  </a:txBody>
                  <a:tcPr/>
                </a:tc>
                <a:tc>
                  <a:txBody>
                    <a:bodyPr/>
                    <a:lstStyle/>
                    <a:p>
                      <a:r>
                        <a:rPr lang="en-US" dirty="0"/>
                        <a:t>GPU Frequency</a:t>
                      </a:r>
                    </a:p>
                  </a:txBody>
                  <a:tcPr/>
                </a:tc>
                <a:tc>
                  <a:txBody>
                    <a:bodyPr/>
                    <a:lstStyle/>
                    <a:p>
                      <a:r>
                        <a:rPr lang="en-US" dirty="0"/>
                        <a:t>6 (Image Classification)</a:t>
                      </a:r>
                    </a:p>
                  </a:txBody>
                  <a:tcPr/>
                </a:tc>
                <a:tc>
                  <a:txBody>
                    <a:bodyPr/>
                    <a:lstStyle/>
                    <a:p>
                      <a:r>
                        <a:rPr lang="en-US" dirty="0"/>
                        <a:t>No</a:t>
                      </a:r>
                    </a:p>
                  </a:txBody>
                  <a:tcPr/>
                </a:tc>
                <a:tc>
                  <a:txBody>
                    <a:bodyPr/>
                    <a:lstStyle/>
                    <a:p>
                      <a:r>
                        <a:rPr lang="en-US" dirty="0"/>
                        <a:t>Jetson Nano, GTX 1660</a:t>
                      </a:r>
                    </a:p>
                  </a:txBody>
                  <a:tcPr/>
                </a:tc>
                <a:extLst>
                  <a:ext uri="{0D108BD9-81ED-4DB2-BD59-A6C34878D82A}">
                    <a16:rowId xmlns:a16="http://schemas.microsoft.com/office/drawing/2014/main" val="548900523"/>
                  </a:ext>
                </a:extLst>
              </a:tr>
              <a:tr h="370840">
                <a:tc>
                  <a:txBody>
                    <a:bodyPr/>
                    <a:lstStyle/>
                    <a:p>
                      <a:r>
                        <a:rPr lang="en-US" sz="1400" b="1" i="1" u="sng" strike="noStrike" cap="none" dirty="0">
                          <a:solidFill>
                            <a:schemeClr val="dk1"/>
                          </a:solidFill>
                          <a:highlight>
                            <a:srgbClr val="FFFF00"/>
                          </a:highlight>
                          <a:latin typeface="+mn-lt"/>
                          <a:ea typeface="+mn-ea"/>
                          <a:cs typeface="+mn-cs"/>
                          <a:sym typeface="Arial"/>
                        </a:rPr>
                        <a:t>Our work</a:t>
                      </a:r>
                    </a:p>
                  </a:txBody>
                  <a:tcPr/>
                </a:tc>
                <a:tc>
                  <a:txBody>
                    <a:bodyPr/>
                    <a:lstStyle/>
                    <a:p>
                      <a:pPr lvl="0">
                        <a:buNone/>
                      </a:pPr>
                      <a:r>
                        <a:rPr lang="en-US" sz="1400" b="1" i="1" u="sng" strike="noStrike" cap="none">
                          <a:solidFill>
                            <a:schemeClr val="dk1"/>
                          </a:solidFill>
                          <a:highlight>
                            <a:srgbClr val="FFFF00"/>
                          </a:highlight>
                          <a:latin typeface="+mn-lt"/>
                          <a:ea typeface="+mn-ea"/>
                          <a:cs typeface="+mn-cs"/>
                          <a:sym typeface="Arial"/>
                        </a:rPr>
                        <a:t>Full Sweep</a:t>
                      </a:r>
                      <a:endParaRPr lang="en-US" sz="1400" b="1" i="1" u="sng" strike="noStrike" cap="none" dirty="0">
                        <a:solidFill>
                          <a:schemeClr val="dk1"/>
                        </a:solidFill>
                        <a:highlight>
                          <a:srgbClr val="FFFF00"/>
                        </a:highlight>
                        <a:latin typeface="+mn-lt"/>
                        <a:ea typeface="+mn-ea"/>
                        <a:cs typeface="+mn-cs"/>
                        <a:sym typeface="Arial"/>
                      </a:endParaRPr>
                    </a:p>
                  </a:txBody>
                  <a:tcPr/>
                </a:tc>
                <a:tc>
                  <a:txBody>
                    <a:bodyPr/>
                    <a:lstStyle/>
                    <a:p>
                      <a:r>
                        <a:rPr lang="en-US" sz="1400" b="1" i="1" u="sng" strike="noStrike" cap="none" dirty="0">
                          <a:solidFill>
                            <a:schemeClr val="dk1"/>
                          </a:solidFill>
                          <a:highlight>
                            <a:srgbClr val="FFFF00"/>
                          </a:highlight>
                          <a:latin typeface="+mn-lt"/>
                          <a:ea typeface="+mn-ea"/>
                          <a:cs typeface="+mn-cs"/>
                          <a:sym typeface="Arial"/>
                        </a:rPr>
                        <a:t>3 (Image Classification)</a:t>
                      </a:r>
                    </a:p>
                    <a:p>
                      <a:r>
                        <a:rPr lang="en-US" sz="1400" b="1" i="1" u="sng" strike="noStrike" cap="none" dirty="0">
                          <a:solidFill>
                            <a:schemeClr val="dk1"/>
                          </a:solidFill>
                          <a:highlight>
                            <a:srgbClr val="FFFF00"/>
                          </a:highlight>
                          <a:latin typeface="+mn-lt"/>
                          <a:ea typeface="+mn-ea"/>
                          <a:cs typeface="+mn-cs"/>
                          <a:sym typeface="Arial"/>
                        </a:rPr>
                        <a:t>1 (Object Detection)</a:t>
                      </a:r>
                    </a:p>
                    <a:p>
                      <a:r>
                        <a:rPr lang="en-US" sz="1400" b="1" i="1" u="sng" strike="noStrike" cap="none" dirty="0">
                          <a:solidFill>
                            <a:schemeClr val="dk1"/>
                          </a:solidFill>
                          <a:highlight>
                            <a:srgbClr val="FFFF00"/>
                          </a:highlight>
                          <a:latin typeface="+mn-lt"/>
                          <a:ea typeface="+mn-ea"/>
                          <a:cs typeface="+mn-cs"/>
                          <a:sym typeface="Arial"/>
                        </a:rPr>
                        <a:t>2 (Natural Language)</a:t>
                      </a:r>
                    </a:p>
                  </a:txBody>
                  <a:tcPr/>
                </a:tc>
                <a:tc>
                  <a:txBody>
                    <a:bodyPr/>
                    <a:lstStyle/>
                    <a:p>
                      <a:r>
                        <a:rPr lang="en-US" sz="1400" b="1" i="1" u="sng" strike="noStrike" cap="none" dirty="0">
                          <a:solidFill>
                            <a:schemeClr val="dk1"/>
                          </a:solidFill>
                          <a:highlight>
                            <a:srgbClr val="FFFF00"/>
                          </a:highlight>
                          <a:latin typeface="+mn-lt"/>
                          <a:ea typeface="+mn-ea"/>
                          <a:cs typeface="+mn-cs"/>
                          <a:sym typeface="Arial"/>
                        </a:rPr>
                        <a:t>Yes</a:t>
                      </a:r>
                    </a:p>
                  </a:txBody>
                  <a:tcPr/>
                </a:tc>
                <a:tc>
                  <a:txBody>
                    <a:bodyPr/>
                    <a:lstStyle/>
                    <a:p>
                      <a:r>
                        <a:rPr lang="en-US" sz="1400" b="1" i="1" u="sng" strike="noStrike" cap="none" dirty="0">
                          <a:solidFill>
                            <a:schemeClr val="dk1"/>
                          </a:solidFill>
                          <a:highlight>
                            <a:srgbClr val="FFFF00"/>
                          </a:highlight>
                          <a:latin typeface="+mn-lt"/>
                          <a:ea typeface="+mn-ea"/>
                          <a:cs typeface="+mn-cs"/>
                          <a:sym typeface="Arial"/>
                        </a:rPr>
                        <a:t>Jetson Nano,</a:t>
                      </a:r>
                    </a:p>
                    <a:p>
                      <a:r>
                        <a:rPr lang="en-US" sz="1400" b="1" i="1" u="sng" strike="noStrike" cap="none" dirty="0">
                          <a:solidFill>
                            <a:schemeClr val="dk1"/>
                          </a:solidFill>
                          <a:highlight>
                            <a:srgbClr val="FFFF00"/>
                          </a:highlight>
                          <a:latin typeface="+mn-lt"/>
                          <a:ea typeface="+mn-ea"/>
                          <a:cs typeface="+mn-cs"/>
                          <a:sym typeface="Arial"/>
                        </a:rPr>
                        <a:t>Xavier NX,</a:t>
                      </a:r>
                    </a:p>
                    <a:p>
                      <a:r>
                        <a:rPr lang="en-US" sz="1400" b="1" i="1" u="sng" strike="noStrike" cap="none" dirty="0">
                          <a:solidFill>
                            <a:schemeClr val="dk1"/>
                          </a:solidFill>
                          <a:highlight>
                            <a:srgbClr val="FFFF00"/>
                          </a:highlight>
                          <a:latin typeface="+mn-lt"/>
                          <a:ea typeface="+mn-ea"/>
                          <a:cs typeface="+mn-cs"/>
                          <a:sym typeface="Arial"/>
                        </a:rPr>
                        <a:t>Orin NX</a:t>
                      </a:r>
                    </a:p>
                  </a:txBody>
                  <a:tcPr/>
                </a:tc>
                <a:extLst>
                  <a:ext uri="{0D108BD9-81ED-4DB2-BD59-A6C34878D82A}">
                    <a16:rowId xmlns:a16="http://schemas.microsoft.com/office/drawing/2014/main" val="1910149817"/>
                  </a:ext>
                </a:extLst>
              </a:tr>
            </a:tbl>
          </a:graphicData>
        </a:graphic>
      </p:graphicFrame>
      <p:sp>
        <p:nvSpPr>
          <p:cNvPr id="9" name="Title 1">
            <a:extLst>
              <a:ext uri="{FF2B5EF4-FFF2-40B4-BE49-F238E27FC236}">
                <a16:creationId xmlns:a16="http://schemas.microsoft.com/office/drawing/2014/main" id="{18713CAB-24CF-24E9-BF68-058364D19A37}"/>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(1) Prior Work on</a:t>
            </a:r>
            <a:r>
              <a:rPr lang="en-US" sz="3600" u="sng" dirty="0"/>
              <a:t> Energy Consumption</a:t>
            </a:r>
            <a:r>
              <a:rPr lang="en-US" sz="3600" dirty="0"/>
              <a:t> for </a:t>
            </a:r>
            <a:r>
              <a:rPr lang="en-US" sz="3600" u="sng" dirty="0"/>
              <a:t>DNN Inference</a:t>
            </a:r>
            <a:r>
              <a:rPr lang="en-US" sz="3600" dirty="0"/>
              <a:t> on edge</a:t>
            </a:r>
            <a:endParaRPr lang="en-US" sz="3600" kern="0" dirty="0"/>
          </a:p>
        </p:txBody>
      </p:sp>
      <p:sp>
        <p:nvSpPr>
          <p:cNvPr id="2" name="Rectangle: Rounded Corners 1">
            <a:extLst>
              <a:ext uri="{FF2B5EF4-FFF2-40B4-BE49-F238E27FC236}">
                <a16:creationId xmlns:a16="http://schemas.microsoft.com/office/drawing/2014/main" id="{8CFFDBFA-D405-5A1A-30D0-C75AD53D8EC3}"/>
              </a:ext>
            </a:extLst>
          </p:cNvPr>
          <p:cNvSpPr/>
          <p:nvPr/>
        </p:nvSpPr>
        <p:spPr>
          <a:xfrm>
            <a:off x="1066800" y="5351773"/>
            <a:ext cx="10306050" cy="729326"/>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314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23</a:t>
            </a:fld>
            <a:endParaRPr lang="en-US" dirty="0"/>
          </a:p>
        </p:txBody>
      </p:sp>
      <p:sp>
        <p:nvSpPr>
          <p:cNvPr id="7" name="Content Placeholder 2">
            <a:extLst>
              <a:ext uri="{FF2B5EF4-FFF2-40B4-BE49-F238E27FC236}">
                <a16:creationId xmlns:a16="http://schemas.microsoft.com/office/drawing/2014/main" id="{55466ECA-E121-6166-69EB-A84234DBACF1}"/>
              </a:ext>
            </a:extLst>
          </p:cNvPr>
          <p:cNvSpPr>
            <a:spLocks noGrp="1"/>
          </p:cNvSpPr>
          <p:nvPr>
            <p:ph type="body" idx="1"/>
          </p:nvPr>
        </p:nvSpPr>
        <p:spPr>
          <a:xfrm>
            <a:off x="1097566" y="2223796"/>
            <a:ext cx="10422443" cy="2465692"/>
          </a:xfrm>
        </p:spPr>
        <p:txBody>
          <a:bodyPr vert="horz" lIns="91440" tIns="45720" rIns="91440" bIns="45720" numCol="1" spcCol="365760" rtlCol="0" anchor="t">
            <a:noAutofit/>
          </a:bodyPr>
          <a:lstStyle/>
          <a:p>
            <a:pPr algn="just">
              <a:buFont typeface="Wingdings" pitchFamily="2" charset="2"/>
              <a:buChar char="§"/>
            </a:pPr>
            <a:r>
              <a:rPr lang="en-US" sz="1400" b="1" i="1" dirty="0">
                <a:cs typeface="Calibri"/>
              </a:rPr>
              <a:t>Zeus - You et al. (NSDI 2023)</a:t>
            </a:r>
          </a:p>
          <a:p>
            <a:pPr marL="971550" lvl="1" indent="-285750" algn="just">
              <a:lnSpc>
                <a:spcPct val="100000"/>
              </a:lnSpc>
              <a:buClr>
                <a:schemeClr val="tx1"/>
              </a:buClr>
              <a:buFont typeface="Arial" panose="020B0604020202020204" pitchFamily="34" charset="0"/>
              <a:buChar char="•"/>
            </a:pPr>
            <a:r>
              <a:rPr lang="en-US" sz="1400" dirty="0">
                <a:solidFill>
                  <a:schemeClr val="dk1"/>
                </a:solidFill>
                <a:latin typeface="Arial"/>
              </a:rPr>
              <a:t>Focuses on the </a:t>
            </a:r>
            <a:r>
              <a:rPr lang="en-US" sz="1400" b="1" dirty="0">
                <a:solidFill>
                  <a:schemeClr val="accent6">
                    <a:lumMod val="75000"/>
                  </a:schemeClr>
                </a:solidFill>
                <a:latin typeface="Arial"/>
              </a:rPr>
              <a:t>energy efficient training of DNNs by intelligently tuning GPU-frequency</a:t>
            </a:r>
            <a:r>
              <a:rPr lang="en-US" sz="1400" dirty="0">
                <a:solidFill>
                  <a:schemeClr val="dk1"/>
                </a:solidFill>
                <a:latin typeface="Arial"/>
              </a:rPr>
              <a:t> and batch-size</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rPr>
              <a:t>Research is centered on optimizing energy consumption for deep neural network (DNN) training primarily on server-grade GPUs.</a:t>
            </a:r>
          </a:p>
          <a:p>
            <a:pPr marL="685800" lvl="1" indent="0" algn="just">
              <a:lnSpc>
                <a:spcPct val="100000"/>
              </a:lnSpc>
              <a:buClr>
                <a:schemeClr val="tx1"/>
              </a:buClr>
            </a:pPr>
            <a:endParaRPr lang="en-US" sz="1400" u="sng" dirty="0">
              <a:solidFill>
                <a:schemeClr val="dk1"/>
              </a:solidFill>
              <a:latin typeface="Arial"/>
            </a:endParaRPr>
          </a:p>
          <a:p>
            <a:pPr algn="just">
              <a:buFont typeface="Wingdings" pitchFamily="2" charset="2"/>
              <a:buChar char="§"/>
            </a:pPr>
            <a:r>
              <a:rPr lang="en-US" sz="1400" b="1" i="1" dirty="0" err="1">
                <a:cs typeface="Calibri"/>
              </a:rPr>
              <a:t>Prashanthi</a:t>
            </a:r>
            <a:r>
              <a:rPr lang="en-US" sz="1400" b="1" i="1" dirty="0">
                <a:cs typeface="Calibri"/>
              </a:rPr>
              <a:t> et al. (POMACS 2022)</a:t>
            </a:r>
          </a:p>
          <a:p>
            <a:pPr marL="971550" lvl="1" indent="-285750" algn="just">
              <a:lnSpc>
                <a:spcPct val="100000"/>
              </a:lnSpc>
              <a:buClr>
                <a:schemeClr val="tx1"/>
              </a:buClr>
              <a:buFont typeface="Arial" panose="020B0604020202020204" pitchFamily="34" charset="0"/>
              <a:buChar char="•"/>
            </a:pPr>
            <a:r>
              <a:rPr lang="en-US" sz="1400" dirty="0">
                <a:solidFill>
                  <a:schemeClr val="dk1"/>
                </a:solidFill>
                <a:latin typeface="Arial"/>
              </a:rPr>
              <a:t>Analysis of the performance of </a:t>
            </a:r>
            <a:r>
              <a:rPr lang="en-US" sz="1400" b="1" dirty="0">
                <a:solidFill>
                  <a:schemeClr val="accent6">
                    <a:lumMod val="75000"/>
                  </a:schemeClr>
                </a:solidFill>
                <a:latin typeface="Arial"/>
              </a:rPr>
              <a:t>DL training on NVIDIA Jetson devices </a:t>
            </a:r>
            <a:r>
              <a:rPr lang="en-US" sz="1400" dirty="0">
                <a:solidFill>
                  <a:schemeClr val="dk1"/>
                </a:solidFill>
                <a:latin typeface="Arial"/>
              </a:rPr>
              <a:t>(AGX Xavier, Xavier NX, and Nano) by optimizing hardware resources like</a:t>
            </a:r>
            <a:r>
              <a:rPr lang="en-US" sz="1400" b="1" dirty="0">
                <a:solidFill>
                  <a:schemeClr val="dk1"/>
                </a:solidFill>
                <a:latin typeface="Arial"/>
              </a:rPr>
              <a:t> </a:t>
            </a:r>
            <a:r>
              <a:rPr lang="en-US" sz="1400" b="1" dirty="0">
                <a:solidFill>
                  <a:schemeClr val="accent6">
                    <a:lumMod val="75000"/>
                  </a:schemeClr>
                </a:solidFill>
                <a:latin typeface="Arial"/>
              </a:rPr>
              <a:t>CPU cores, storage media, and power modes</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rPr>
              <a:t>Results provide insights into edge device specifications factors impact training time, energy usage, and performance</a:t>
            </a:r>
          </a:p>
          <a:p>
            <a:endParaRPr lang="en-US" b="1" dirty="0"/>
          </a:p>
          <a:p>
            <a:pPr marL="228600" indent="0"/>
            <a:endParaRPr lang="en-US" dirty="0"/>
          </a:p>
          <a:p>
            <a:pPr marL="228600" indent="0"/>
            <a:endParaRPr lang="en-US" dirty="0"/>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p:txBody>
      </p:sp>
      <p:sp>
        <p:nvSpPr>
          <p:cNvPr id="5" name="Title 1">
            <a:extLst>
              <a:ext uri="{FF2B5EF4-FFF2-40B4-BE49-F238E27FC236}">
                <a16:creationId xmlns:a16="http://schemas.microsoft.com/office/drawing/2014/main" id="{D708C55F-E5A1-D077-CCCF-A9125CC6D75B}"/>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(2) Prior Work on</a:t>
            </a:r>
            <a:r>
              <a:rPr lang="en-US" sz="3600" u="sng" dirty="0"/>
              <a:t> Energy Consumption</a:t>
            </a:r>
            <a:r>
              <a:rPr lang="en-US" sz="3600" dirty="0"/>
              <a:t> for </a:t>
            </a:r>
            <a:r>
              <a:rPr lang="en-US" sz="3600" u="sng" dirty="0"/>
              <a:t>DNN Training</a:t>
            </a:r>
            <a:endParaRPr lang="en-US" sz="3600" kern="0" dirty="0"/>
          </a:p>
        </p:txBody>
      </p:sp>
    </p:spTree>
    <p:extLst>
      <p:ext uri="{BB962C8B-B14F-4D97-AF65-F5344CB8AC3E}">
        <p14:creationId xmlns:p14="http://schemas.microsoft.com/office/powerpoint/2010/main" val="344001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66800" y="2196154"/>
            <a:ext cx="10422443" cy="2465692"/>
          </a:xfrm>
        </p:spPr>
        <p:txBody>
          <a:bodyPr vert="horz" lIns="91440" tIns="45720" rIns="91440" bIns="45720" numCol="1" spcCol="365760" rtlCol="0" anchor="t">
            <a:noAutofit/>
          </a:bodyPr>
          <a:lstStyle/>
          <a:p>
            <a:pPr algn="just">
              <a:buFont typeface="Wingdings" pitchFamily="2" charset="2"/>
              <a:buChar char="§"/>
            </a:pPr>
            <a:r>
              <a:rPr lang="en-US" sz="1600" dirty="0">
                <a:cs typeface="Calibri"/>
              </a:rPr>
              <a:t>Differentiation between DNN training and DNN inference is crucial</a:t>
            </a:r>
          </a:p>
          <a:p>
            <a:pPr algn="just">
              <a:buFont typeface="Wingdings" pitchFamily="2" charset="2"/>
              <a:buChar char="§"/>
            </a:pPr>
            <a:r>
              <a:rPr lang="en-US" sz="1600" dirty="0">
                <a:cs typeface="Calibri"/>
              </a:rPr>
              <a:t>Energy demands and optimization strategies can significantly differ between the training and inference stages </a:t>
            </a:r>
          </a:p>
          <a:p>
            <a:pPr algn="just">
              <a:buFont typeface="Wingdings" pitchFamily="2" charset="2"/>
              <a:buChar char="§"/>
            </a:pPr>
            <a:r>
              <a:rPr lang="en-US" sz="1600" dirty="0">
                <a:solidFill>
                  <a:srgbClr val="FF0000"/>
                </a:solidFill>
                <a:cs typeface="Calibri"/>
              </a:rPr>
              <a:t>Training</a:t>
            </a:r>
            <a:r>
              <a:rPr lang="en-US" sz="1600" dirty="0">
                <a:cs typeface="Calibri"/>
              </a:rPr>
              <a:t> involves processing large datasets to build the model and is often compute-intensive (due to backpropagation). </a:t>
            </a:r>
            <a:r>
              <a:rPr lang="en-US" sz="1600" dirty="0">
                <a:solidFill>
                  <a:srgbClr val="FF0000"/>
                </a:solidFill>
                <a:cs typeface="Calibri"/>
              </a:rPr>
              <a:t>Sensitive to memory, network-delays and parallelization</a:t>
            </a:r>
            <a:r>
              <a:rPr lang="en-US" sz="1600" dirty="0">
                <a:cs typeface="Calibri"/>
              </a:rPr>
              <a:t>.</a:t>
            </a:r>
          </a:p>
          <a:p>
            <a:pPr algn="just">
              <a:buFont typeface="Wingdings" pitchFamily="2" charset="2"/>
              <a:buChar char="§"/>
            </a:pPr>
            <a:r>
              <a:rPr lang="en-US" sz="1600" dirty="0">
                <a:solidFill>
                  <a:srgbClr val="FF0000"/>
                </a:solidFill>
                <a:cs typeface="Calibri"/>
              </a:rPr>
              <a:t>Inference</a:t>
            </a:r>
            <a:r>
              <a:rPr lang="en-US" sz="1600" dirty="0">
                <a:cs typeface="Calibri"/>
              </a:rPr>
              <a:t> requires less computational power but often needs to be highly efficient, especially in real-time or edge computing scenarios. </a:t>
            </a:r>
            <a:r>
              <a:rPr lang="en-US" sz="1600" dirty="0">
                <a:solidFill>
                  <a:srgbClr val="FF0000"/>
                </a:solidFill>
                <a:cs typeface="Calibri"/>
              </a:rPr>
              <a:t>Sensitive to latency</a:t>
            </a:r>
            <a:r>
              <a:rPr lang="en-US" sz="1600" dirty="0">
                <a:cs typeface="Calibri"/>
              </a:rPr>
              <a: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24</a:t>
            </a:fld>
            <a:endParaRPr lang="en-US" dirty="0"/>
          </a:p>
        </p:txBody>
      </p:sp>
      <p:graphicFrame>
        <p:nvGraphicFramePr>
          <p:cNvPr id="4" name="Table 3">
            <a:extLst>
              <a:ext uri="{FF2B5EF4-FFF2-40B4-BE49-F238E27FC236}">
                <a16:creationId xmlns:a16="http://schemas.microsoft.com/office/drawing/2014/main" id="{B695E49B-8695-7975-C9C1-F97B93452638}"/>
              </a:ext>
            </a:extLst>
          </p:cNvPr>
          <p:cNvGraphicFramePr>
            <a:graphicFrameLocks noGrp="1"/>
          </p:cNvGraphicFramePr>
          <p:nvPr>
            <p:extLst>
              <p:ext uri="{D42A27DB-BD31-4B8C-83A1-F6EECF244321}">
                <p14:modId xmlns:p14="http://schemas.microsoft.com/office/powerpoint/2010/main" val="3975368444"/>
              </p:ext>
            </p:extLst>
          </p:nvPr>
        </p:nvGraphicFramePr>
        <p:xfrm>
          <a:off x="2032000" y="4894167"/>
          <a:ext cx="8128000" cy="889000"/>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3750699960"/>
                    </a:ext>
                  </a:extLst>
                </a:gridCol>
              </a:tblGrid>
              <a:tr h="370840">
                <a:tc>
                  <a:txBody>
                    <a:bodyPr/>
                    <a:lstStyle/>
                    <a:p>
                      <a:r>
                        <a:rPr lang="en-US" dirty="0"/>
                        <a:t>Key Takeaway:</a:t>
                      </a:r>
                    </a:p>
                  </a:txBody>
                  <a:tcPr/>
                </a:tc>
                <a:extLst>
                  <a:ext uri="{0D108BD9-81ED-4DB2-BD59-A6C34878D82A}">
                    <a16:rowId xmlns:a16="http://schemas.microsoft.com/office/drawing/2014/main" val="1341632545"/>
                  </a:ext>
                </a:extLst>
              </a:tr>
              <a:tr h="370840">
                <a:tc>
                  <a:txBody>
                    <a:bodyPr/>
                    <a:lstStyle/>
                    <a:p>
                      <a:r>
                        <a:rPr lang="en-US" sz="1400" b="1" i="1" u="none" strike="noStrike" cap="none" dirty="0">
                          <a:solidFill>
                            <a:schemeClr val="dk1"/>
                          </a:solidFill>
                          <a:effectLst/>
                          <a:latin typeface="+mn-lt"/>
                          <a:ea typeface="+mn-ea"/>
                          <a:cs typeface="+mn-cs"/>
                          <a:sym typeface="Arial"/>
                        </a:rPr>
                        <a:t>Energy optimization strategies for deep learning training cannot be directly transferred to deep learning inference due to their fundamental differences</a:t>
                      </a:r>
                      <a:endParaRPr lang="en-US" b="1" i="1" dirty="0"/>
                    </a:p>
                  </a:txBody>
                  <a:tcPr/>
                </a:tc>
                <a:extLst>
                  <a:ext uri="{0D108BD9-81ED-4DB2-BD59-A6C34878D82A}">
                    <a16:rowId xmlns:a16="http://schemas.microsoft.com/office/drawing/2014/main" val="179816199"/>
                  </a:ext>
                </a:extLst>
              </a:tr>
            </a:tbl>
          </a:graphicData>
        </a:graphic>
      </p:graphicFrame>
      <p:sp>
        <p:nvSpPr>
          <p:cNvPr id="7" name="Title 1">
            <a:extLst>
              <a:ext uri="{FF2B5EF4-FFF2-40B4-BE49-F238E27FC236}">
                <a16:creationId xmlns:a16="http://schemas.microsoft.com/office/drawing/2014/main" id="{7A63C37A-8286-F445-90E1-0625297854E4}"/>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(2) Prior Work on</a:t>
            </a:r>
            <a:r>
              <a:rPr lang="en-US" sz="3600" u="sng" dirty="0"/>
              <a:t> Energy Consumption</a:t>
            </a:r>
            <a:r>
              <a:rPr lang="en-US" sz="3600" dirty="0"/>
              <a:t> for </a:t>
            </a:r>
            <a:r>
              <a:rPr lang="en-US" sz="3600" u="sng" dirty="0"/>
              <a:t>DNN Training</a:t>
            </a:r>
            <a:endParaRPr lang="en-US" sz="3600" kern="0" dirty="0"/>
          </a:p>
        </p:txBody>
      </p:sp>
    </p:spTree>
    <p:extLst>
      <p:ext uri="{BB962C8B-B14F-4D97-AF65-F5344CB8AC3E}">
        <p14:creationId xmlns:p14="http://schemas.microsoft.com/office/powerpoint/2010/main" val="16126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1443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extLst>
              <p:ext uri="{D42A27DB-BD31-4B8C-83A1-F6EECF244321}">
                <p14:modId xmlns:p14="http://schemas.microsoft.com/office/powerpoint/2010/main" val="2506075505"/>
              </p:ext>
            </p:extLst>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5021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7ACA0E5-2FFC-8357-7120-3C29896B7362}"/>
              </a:ext>
            </a:extLst>
          </p:cNvPr>
          <p:cNvSpPr txBox="1"/>
          <p:nvPr/>
        </p:nvSpPr>
        <p:spPr>
          <a:xfrm>
            <a:off x="4475546" y="3279566"/>
            <a:ext cx="3273993" cy="1634490"/>
          </a:xfrm>
          <a:prstGeom prst="roundRect">
            <a:avLst/>
          </a:prstGeom>
          <a:noFill/>
          <a:ln w="38100">
            <a:solidFill>
              <a:schemeClr val="accent6">
                <a:lumMod val="75000"/>
              </a:schemeClr>
            </a:solidFill>
          </a:ln>
        </p:spPr>
        <p:txBody>
          <a:bodyPr wrap="square" rtlCol="0">
            <a:spAutoFit/>
          </a:bodyPr>
          <a:lstStyle/>
          <a:p>
            <a:pPr marL="457200" indent="-457200">
              <a:buFont typeface="+mj-lt"/>
              <a:buAutoNum type="arabicPeriod"/>
            </a:pPr>
            <a:r>
              <a:rPr lang="en-US" dirty="0">
                <a:solidFill>
                  <a:schemeClr val="accent6">
                    <a:lumMod val="75000"/>
                  </a:schemeClr>
                </a:solidFill>
              </a:rPr>
              <a:t>Experimental Setup</a:t>
            </a:r>
          </a:p>
          <a:p>
            <a:pPr marL="457200" indent="-457200">
              <a:buFont typeface="+mj-lt"/>
              <a:buAutoNum type="arabicPeriod"/>
            </a:pPr>
            <a:endParaRPr lang="en-US" dirty="0">
              <a:solidFill>
                <a:schemeClr val="accent6">
                  <a:lumMod val="75000"/>
                </a:schemeClr>
              </a:solidFill>
            </a:endParaRPr>
          </a:p>
          <a:p>
            <a:pPr marL="457200" indent="-457200">
              <a:buFont typeface="+mj-lt"/>
              <a:buAutoNum type="arabicPeriod"/>
            </a:pPr>
            <a:r>
              <a:rPr lang="en-US" dirty="0">
                <a:solidFill>
                  <a:schemeClr val="accent6">
                    <a:lumMod val="75000"/>
                  </a:schemeClr>
                </a:solidFill>
              </a:rPr>
              <a:t>DNN Workloads</a:t>
            </a:r>
          </a:p>
          <a:p>
            <a:pPr marL="457200" indent="-457200">
              <a:buFont typeface="+mj-lt"/>
              <a:buAutoNum type="arabicPeriod"/>
            </a:pPr>
            <a:endParaRPr lang="en-US" dirty="0">
              <a:solidFill>
                <a:schemeClr val="accent6">
                  <a:lumMod val="75000"/>
                </a:schemeClr>
              </a:solidFill>
            </a:endParaRPr>
          </a:p>
          <a:p>
            <a:pPr marL="457200" indent="-457200">
              <a:buFont typeface="+mj-lt"/>
              <a:buAutoNum type="arabicPeriod"/>
            </a:pPr>
            <a:r>
              <a:rPr lang="en-US" dirty="0">
                <a:solidFill>
                  <a:schemeClr val="accent6">
                    <a:lumMod val="75000"/>
                  </a:schemeClr>
                </a:solidFill>
              </a:rPr>
              <a:t>Hardware Knobs</a:t>
            </a:r>
          </a:p>
        </p:txBody>
      </p:sp>
    </p:spTree>
    <p:extLst>
      <p:ext uri="{BB962C8B-B14F-4D97-AF65-F5344CB8AC3E}">
        <p14:creationId xmlns:p14="http://schemas.microsoft.com/office/powerpoint/2010/main" val="3858421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193819" y="1670062"/>
            <a:ext cx="5808559" cy="3690507"/>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Power readings for each edge device are polled at 100ms intervals (Overhead &lt; 0.5%)</a:t>
            </a:r>
          </a:p>
          <a:p>
            <a:pPr algn="just">
              <a:buFont typeface="Wingdings" pitchFamily="2" charset="2"/>
              <a:buChar char="§"/>
            </a:pPr>
            <a:r>
              <a:rPr lang="en-US" sz="1800" dirty="0">
                <a:cs typeface="Calibri"/>
              </a:rPr>
              <a:t>I2C interface is polled in a separate thread for more granular readings, Static CPU/GPU </a:t>
            </a:r>
            <a:r>
              <a:rPr lang="en-US" sz="1800" dirty="0" err="1">
                <a:cs typeface="Calibri"/>
              </a:rPr>
              <a:t>freqs</a:t>
            </a:r>
            <a:r>
              <a:rPr lang="en-US" sz="1800" dirty="0">
                <a:cs typeface="Calibri"/>
              </a:rPr>
              <a:t> set through I2C interface as well</a:t>
            </a:r>
            <a:r>
              <a:rPr lang="en-US" sz="1800" b="0" i="0" dirty="0">
                <a:solidFill>
                  <a:srgbClr val="000000"/>
                </a:solidFill>
                <a:effectLst/>
                <a:latin typeface="Arial" panose="020B0604020202020204" pitchFamily="34" charset="0"/>
              </a:rPr>
              <a:t>​ </a:t>
            </a:r>
          </a:p>
          <a:p>
            <a:pPr algn="just">
              <a:buFont typeface="Wingdings" pitchFamily="2" charset="2"/>
              <a:buChar char="§"/>
            </a:pPr>
            <a:r>
              <a:rPr lang="en-US" sz="1800" dirty="0" err="1">
                <a:cs typeface="Calibri"/>
              </a:rPr>
              <a:t>PyTorch</a:t>
            </a:r>
            <a:r>
              <a:rPr lang="en-US" sz="1800" dirty="0">
                <a:cs typeface="Calibri"/>
              </a:rPr>
              <a:t> for all the workloads except for YOLOv4 (OpenCV)</a:t>
            </a:r>
          </a:p>
          <a:p>
            <a:pPr algn="just">
              <a:buFont typeface="Wingdings" pitchFamily="2" charset="2"/>
              <a:buChar char="§"/>
            </a:pPr>
            <a:r>
              <a:rPr lang="en-US" sz="1800" dirty="0">
                <a:cs typeface="Calibri"/>
              </a:rPr>
              <a:t>Fixed workload - 3200 inferences inputs (10 reruns; variance was less than 5%​)</a:t>
            </a:r>
          </a:p>
          <a:p>
            <a:pPr algn="just">
              <a:buFont typeface="Wingdings" pitchFamily="2" charset="2"/>
              <a:buChar char="§"/>
            </a:pPr>
            <a:r>
              <a:rPr lang="en-US" sz="1800" dirty="0">
                <a:cs typeface="Calibri"/>
              </a:rPr>
              <a:t>Full-sweep of all workloads was conducted for all supported CPU and GPU frequencies</a:t>
            </a:r>
          </a:p>
          <a:p>
            <a:pPr algn="just">
              <a:buFont typeface="Wingdings" pitchFamily="2" charset="2"/>
              <a:buChar char="§"/>
            </a:pPr>
            <a:endParaRPr lang="en-US" sz="1400" dirty="0">
              <a:cs typeface="Calibri"/>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28</a:t>
            </a:fld>
            <a:endParaRPr lang="en-US" dirty="0"/>
          </a:p>
        </p:txBody>
      </p:sp>
      <p:pic>
        <p:nvPicPr>
          <p:cNvPr id="6" name="Picture 5" descr="A diagram of a computer&#10;&#10;Description automatically generated">
            <a:extLst>
              <a:ext uri="{FF2B5EF4-FFF2-40B4-BE49-F238E27FC236}">
                <a16:creationId xmlns:a16="http://schemas.microsoft.com/office/drawing/2014/main" id="{BBF29025-9D56-5328-12B2-FB6BC1A1BDC8}"/>
              </a:ext>
            </a:extLst>
          </p:cNvPr>
          <p:cNvPicPr>
            <a:picLocks noChangeAspect="1"/>
          </p:cNvPicPr>
          <p:nvPr/>
        </p:nvPicPr>
        <p:blipFill>
          <a:blip r:embed="rId3"/>
          <a:stretch>
            <a:fillRect/>
          </a:stretch>
        </p:blipFill>
        <p:spPr>
          <a:xfrm>
            <a:off x="7002378" y="1868959"/>
            <a:ext cx="4408572" cy="3523713"/>
          </a:xfrm>
          <a:prstGeom prst="rect">
            <a:avLst/>
          </a:prstGeom>
        </p:spPr>
      </p:pic>
      <p:sp>
        <p:nvSpPr>
          <p:cNvPr id="4" name="Title 1">
            <a:extLst>
              <a:ext uri="{FF2B5EF4-FFF2-40B4-BE49-F238E27FC236}">
                <a16:creationId xmlns:a16="http://schemas.microsoft.com/office/drawing/2014/main" id="{D70E38B8-C6BA-05FC-DCA0-EF5B6EE383DD}"/>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Experimental Setup</a:t>
            </a:r>
            <a:endParaRPr lang="en-US" kern="0" dirty="0"/>
          </a:p>
        </p:txBody>
      </p:sp>
    </p:spTree>
    <p:extLst>
      <p:ext uri="{BB962C8B-B14F-4D97-AF65-F5344CB8AC3E}">
        <p14:creationId xmlns:p14="http://schemas.microsoft.com/office/powerpoint/2010/main" val="2355734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29</a:t>
            </a:fld>
            <a:endParaRPr lang="en-US" dirty="0"/>
          </a:p>
        </p:txBody>
      </p:sp>
      <p:graphicFrame>
        <p:nvGraphicFramePr>
          <p:cNvPr id="7" name="Table 6">
            <a:extLst>
              <a:ext uri="{FF2B5EF4-FFF2-40B4-BE49-F238E27FC236}">
                <a16:creationId xmlns:a16="http://schemas.microsoft.com/office/drawing/2014/main" id="{229D5402-681E-A8E1-E07C-2D78C84DB2EE}"/>
              </a:ext>
            </a:extLst>
          </p:cNvPr>
          <p:cNvGraphicFramePr>
            <a:graphicFrameLocks noGrp="1"/>
          </p:cNvGraphicFramePr>
          <p:nvPr>
            <p:extLst>
              <p:ext uri="{D42A27DB-BD31-4B8C-83A1-F6EECF244321}">
                <p14:modId xmlns:p14="http://schemas.microsoft.com/office/powerpoint/2010/main" val="2455428936"/>
              </p:ext>
            </p:extLst>
          </p:nvPr>
        </p:nvGraphicFramePr>
        <p:xfrm>
          <a:off x="2053561" y="1922111"/>
          <a:ext cx="8510451" cy="3480068"/>
        </p:xfrm>
        <a:graphic>
          <a:graphicData uri="http://schemas.openxmlformats.org/drawingml/2006/table">
            <a:tbl>
              <a:tblPr firstRow="1" bandRow="1">
                <a:tableStyleId>{284E427A-3D55-4303-BF80-6455036E1DE7}</a:tableStyleId>
              </a:tblPr>
              <a:tblGrid>
                <a:gridCol w="2119679">
                  <a:extLst>
                    <a:ext uri="{9D8B030D-6E8A-4147-A177-3AD203B41FA5}">
                      <a16:colId xmlns:a16="http://schemas.microsoft.com/office/drawing/2014/main" val="2460201685"/>
                    </a:ext>
                  </a:extLst>
                </a:gridCol>
                <a:gridCol w="2239877">
                  <a:extLst>
                    <a:ext uri="{9D8B030D-6E8A-4147-A177-3AD203B41FA5}">
                      <a16:colId xmlns:a16="http://schemas.microsoft.com/office/drawing/2014/main" val="464855408"/>
                    </a:ext>
                  </a:extLst>
                </a:gridCol>
                <a:gridCol w="998621">
                  <a:extLst>
                    <a:ext uri="{9D8B030D-6E8A-4147-A177-3AD203B41FA5}">
                      <a16:colId xmlns:a16="http://schemas.microsoft.com/office/drawing/2014/main" val="2769575189"/>
                    </a:ext>
                  </a:extLst>
                </a:gridCol>
                <a:gridCol w="1608385">
                  <a:extLst>
                    <a:ext uri="{9D8B030D-6E8A-4147-A177-3AD203B41FA5}">
                      <a16:colId xmlns:a16="http://schemas.microsoft.com/office/drawing/2014/main" val="3384074050"/>
                    </a:ext>
                  </a:extLst>
                </a:gridCol>
                <a:gridCol w="1543889">
                  <a:extLst>
                    <a:ext uri="{9D8B030D-6E8A-4147-A177-3AD203B41FA5}">
                      <a16:colId xmlns:a16="http://schemas.microsoft.com/office/drawing/2014/main" val="3413918468"/>
                    </a:ext>
                  </a:extLst>
                </a:gridCol>
              </a:tblGrid>
              <a:tr h="541108">
                <a:tc>
                  <a:txBody>
                    <a:bodyPr/>
                    <a:lstStyle/>
                    <a:p>
                      <a:r>
                        <a:rPr lang="en-US" dirty="0"/>
                        <a:t>Model</a:t>
                      </a:r>
                    </a:p>
                  </a:txBody>
                  <a:tcPr/>
                </a:tc>
                <a:tc>
                  <a:txBody>
                    <a:bodyPr/>
                    <a:lstStyle/>
                    <a:p>
                      <a:r>
                        <a:rPr lang="en-US" dirty="0"/>
                        <a:t>Task</a:t>
                      </a:r>
                    </a:p>
                  </a:txBody>
                  <a:tcPr/>
                </a:tc>
                <a:tc>
                  <a:txBody>
                    <a:bodyPr/>
                    <a:lstStyle/>
                    <a:p>
                      <a:r>
                        <a:rPr lang="en-US" dirty="0"/>
                        <a:t>Params</a:t>
                      </a:r>
                    </a:p>
                  </a:txBody>
                  <a:tcPr/>
                </a:tc>
                <a:tc>
                  <a:txBody>
                    <a:bodyPr/>
                    <a:lstStyle/>
                    <a:p>
                      <a:r>
                        <a:rPr lang="en-US" dirty="0"/>
                        <a:t>Batch Size</a:t>
                      </a:r>
                    </a:p>
                  </a:txBody>
                  <a:tcPr/>
                </a:tc>
                <a:tc>
                  <a:txBody>
                    <a:bodyPr/>
                    <a:lstStyle/>
                    <a:p>
                      <a:r>
                        <a:rPr lang="en-US" dirty="0"/>
                        <a:t>Input</a:t>
                      </a:r>
                    </a:p>
                  </a:txBody>
                  <a:tcPr/>
                </a:tc>
                <a:extLst>
                  <a:ext uri="{0D108BD9-81ED-4DB2-BD59-A6C34878D82A}">
                    <a16:rowId xmlns:a16="http://schemas.microsoft.com/office/drawing/2014/main" val="1057381713"/>
                  </a:ext>
                </a:extLst>
              </a:tr>
              <a:tr h="541108">
                <a:tc>
                  <a:txBody>
                    <a:bodyPr/>
                    <a:lstStyle/>
                    <a:p>
                      <a:r>
                        <a:rPr lang="en-US" sz="1600" b="1" u="none" dirty="0" err="1"/>
                        <a:t>AlexNet</a:t>
                      </a:r>
                      <a:endParaRPr lang="en-US" sz="1600" b="1" u="none" dirty="0"/>
                    </a:p>
                  </a:txBody>
                  <a:tcPr/>
                </a:tc>
                <a:tc>
                  <a:txBody>
                    <a:bodyPr/>
                    <a:lstStyle/>
                    <a:p>
                      <a:r>
                        <a:rPr lang="en-US" dirty="0"/>
                        <a:t>Image Classification</a:t>
                      </a:r>
                    </a:p>
                  </a:txBody>
                  <a:tcPr/>
                </a:tc>
                <a:tc>
                  <a:txBody>
                    <a:bodyPr/>
                    <a:lstStyle/>
                    <a:p>
                      <a:r>
                        <a:rPr lang="en-US" dirty="0"/>
                        <a:t>61M</a:t>
                      </a:r>
                    </a:p>
                  </a:txBody>
                  <a:tcPr/>
                </a:tc>
                <a:tc>
                  <a:txBody>
                    <a:bodyPr/>
                    <a:lstStyle/>
                    <a:p>
                      <a:r>
                        <a:rPr lang="en-US" dirty="0"/>
                        <a:t>8, 16, 32, 64</a:t>
                      </a:r>
                    </a:p>
                  </a:txBody>
                  <a:tcPr/>
                </a:tc>
                <a:tc>
                  <a:txBody>
                    <a:bodyPr/>
                    <a:lstStyle/>
                    <a:p>
                      <a:r>
                        <a:rPr lang="en-US" dirty="0"/>
                        <a:t>Tensor</a:t>
                      </a:r>
                    </a:p>
                  </a:txBody>
                  <a:tcPr/>
                </a:tc>
                <a:extLst>
                  <a:ext uri="{0D108BD9-81ED-4DB2-BD59-A6C34878D82A}">
                    <a16:rowId xmlns:a16="http://schemas.microsoft.com/office/drawing/2014/main" val="315706142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ResNet-18</a:t>
                      </a:r>
                    </a:p>
                  </a:txBody>
                  <a:tcPr/>
                </a:tc>
                <a:tc>
                  <a:txBody>
                    <a:bodyPr/>
                    <a:lstStyle/>
                    <a:p>
                      <a:r>
                        <a:rPr lang="en-US" dirty="0"/>
                        <a:t>Image Classification</a:t>
                      </a:r>
                    </a:p>
                  </a:txBody>
                  <a:tcPr/>
                </a:tc>
                <a:tc>
                  <a:txBody>
                    <a:bodyPr/>
                    <a:lstStyle/>
                    <a:p>
                      <a:r>
                        <a:rPr lang="en-US" dirty="0"/>
                        <a:t>11M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132148260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MobileNet-V2</a:t>
                      </a:r>
                    </a:p>
                  </a:txBody>
                  <a:tcPr/>
                </a:tc>
                <a:tc>
                  <a:txBody>
                    <a:bodyPr/>
                    <a:lstStyle/>
                    <a:p>
                      <a:r>
                        <a:rPr lang="en-US" dirty="0"/>
                        <a:t>Image Classification</a:t>
                      </a:r>
                    </a:p>
                  </a:txBody>
                  <a:tcPr/>
                </a:tc>
                <a:tc>
                  <a:txBody>
                    <a:bodyPr/>
                    <a:lstStyle/>
                    <a:p>
                      <a:r>
                        <a:rPr lang="en-US" dirty="0"/>
                        <a:t>3.4M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568100387"/>
                  </a:ext>
                </a:extLst>
              </a:tr>
              <a:tr h="5411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chemeClr val="dk1"/>
                          </a:solidFill>
                          <a:latin typeface="+mn-lt"/>
                          <a:ea typeface="+mn-ea"/>
                          <a:cs typeface="+mn-cs"/>
                          <a:sym typeface="Arial"/>
                        </a:rPr>
                        <a:t>YOLOv4-Tiny</a:t>
                      </a:r>
                    </a:p>
                  </a:txBody>
                  <a:tcPr/>
                </a:tc>
                <a:tc>
                  <a:txBody>
                    <a:bodyPr/>
                    <a:lstStyle/>
                    <a:p>
                      <a:r>
                        <a:rPr lang="en-US" dirty="0"/>
                        <a:t>Object Detection</a:t>
                      </a:r>
                    </a:p>
                  </a:txBody>
                  <a:tcPr/>
                </a:tc>
                <a:tc>
                  <a:txBody>
                    <a:bodyPr/>
                    <a:lstStyle/>
                    <a:p>
                      <a:r>
                        <a:rPr lang="en-US" dirty="0"/>
                        <a:t>6.1M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2296707739"/>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BERT-Tiny</a:t>
                      </a:r>
                    </a:p>
                  </a:txBody>
                  <a:tcPr/>
                </a:tc>
                <a:tc>
                  <a:txBody>
                    <a:bodyPr/>
                    <a:lstStyle/>
                    <a:p>
                      <a:r>
                        <a:rPr lang="en-US" dirty="0"/>
                        <a:t>Natural Language</a:t>
                      </a:r>
                    </a:p>
                  </a:txBody>
                  <a:tcPr/>
                </a:tc>
                <a:tc>
                  <a:txBody>
                    <a:bodyPr/>
                    <a:lstStyle/>
                    <a:p>
                      <a:r>
                        <a:rPr lang="en-US" dirty="0"/>
                        <a:t>4.4M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r>
                        <a:rPr lang="en-US" dirty="0"/>
                        <a:t>String</a:t>
                      </a:r>
                    </a:p>
                  </a:txBody>
                  <a:tcPr/>
                </a:tc>
                <a:extLst>
                  <a:ext uri="{0D108BD9-81ED-4DB2-BD59-A6C34878D82A}">
                    <a16:rowId xmlns:a16="http://schemas.microsoft.com/office/drawing/2014/main" val="1620008980"/>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err="1">
                          <a:solidFill>
                            <a:schemeClr val="dk1"/>
                          </a:solidFill>
                          <a:latin typeface="+mn-lt"/>
                          <a:ea typeface="+mn-ea"/>
                          <a:cs typeface="+mn-cs"/>
                          <a:sym typeface="Arial"/>
                        </a:rPr>
                        <a:t>DistilBERT</a:t>
                      </a:r>
                      <a:endParaRPr lang="en-US" sz="1600" b="1" i="0" u="none" strike="noStrike" cap="none" dirty="0">
                        <a:solidFill>
                          <a:schemeClr val="dk1"/>
                        </a:solidFill>
                        <a:latin typeface="+mn-lt"/>
                        <a:ea typeface="+mn-ea"/>
                        <a:cs typeface="+mn-cs"/>
                        <a:sym typeface="Arial"/>
                      </a:endParaRPr>
                    </a:p>
                  </a:txBody>
                  <a:tcPr/>
                </a:tc>
                <a:tc>
                  <a:txBody>
                    <a:bodyPr/>
                    <a:lstStyle/>
                    <a:p>
                      <a:r>
                        <a:rPr lang="en-US" dirty="0"/>
                        <a:t>Natural Language</a:t>
                      </a:r>
                    </a:p>
                  </a:txBody>
                  <a:tcPr/>
                </a:tc>
                <a:tc>
                  <a:txBody>
                    <a:bodyPr/>
                    <a:lstStyle/>
                    <a:p>
                      <a:r>
                        <a:rPr lang="en-US" dirty="0"/>
                        <a:t>43.2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String</a:t>
                      </a:r>
                    </a:p>
                  </a:txBody>
                  <a:tcPr/>
                </a:tc>
                <a:extLst>
                  <a:ext uri="{0D108BD9-81ED-4DB2-BD59-A6C34878D82A}">
                    <a16:rowId xmlns:a16="http://schemas.microsoft.com/office/drawing/2014/main" val="3606979078"/>
                  </a:ext>
                </a:extLst>
              </a:tr>
            </a:tbl>
          </a:graphicData>
        </a:graphic>
      </p:graphicFrame>
      <p:sp>
        <p:nvSpPr>
          <p:cNvPr id="3" name="Title 1">
            <a:extLst>
              <a:ext uri="{FF2B5EF4-FFF2-40B4-BE49-F238E27FC236}">
                <a16:creationId xmlns:a16="http://schemas.microsoft.com/office/drawing/2014/main" id="{FF8A779B-5D88-B353-7AA0-F889EB7F5854}"/>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cs typeface="Calibri Light"/>
              </a:rPr>
              <a:t>Deep Learning Workloads</a:t>
            </a:r>
            <a:endParaRPr lang="en-US" kern="0" dirty="0"/>
          </a:p>
        </p:txBody>
      </p:sp>
    </p:spTree>
    <p:extLst>
      <p:ext uri="{BB962C8B-B14F-4D97-AF65-F5344CB8AC3E}">
        <p14:creationId xmlns:p14="http://schemas.microsoft.com/office/powerpoint/2010/main" val="2562546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8997" y="1542383"/>
            <a:ext cx="10422443" cy="1226896"/>
          </a:xfrm>
        </p:spPr>
        <p:txBody>
          <a:bodyPr vert="horz" lIns="91440" tIns="45720" rIns="91440" bIns="45720" numCol="2" spcCol="365760" rtlCol="0" anchor="t">
            <a:normAutofit/>
          </a:bodyPr>
          <a:lstStyle/>
          <a:p>
            <a:pPr algn="just">
              <a:buFont typeface="Wingdings" pitchFamily="2" charset="2"/>
              <a:buChar char="§"/>
            </a:pPr>
            <a:r>
              <a:rPr lang="en-US" sz="1800" dirty="0"/>
              <a:t>Model Complexity </a:t>
            </a:r>
            <a:r>
              <a:rPr lang="en-US" sz="1800" dirty="0">
                <a:solidFill>
                  <a:srgbClr val="FF0000"/>
                </a:solidFill>
              </a:rPr>
              <a:t>increasing exponentially</a:t>
            </a:r>
            <a:endParaRPr lang="en-US" sz="1800" dirty="0">
              <a:solidFill>
                <a:srgbClr val="FF0000"/>
              </a:solidFill>
              <a:cs typeface="Calibri"/>
            </a:endParaRPr>
          </a:p>
          <a:p>
            <a:pPr algn="just">
              <a:buFont typeface="Wingdings" pitchFamily="2" charset="2"/>
              <a:buChar char="§"/>
            </a:pPr>
            <a:r>
              <a:rPr lang="en-US" sz="1800" dirty="0">
                <a:solidFill>
                  <a:srgbClr val="000000"/>
                </a:solidFill>
                <a:cs typeface="Calibri"/>
              </a:rPr>
              <a:t>Energy Cost per inference increased from </a:t>
            </a:r>
            <a:r>
              <a:rPr lang="en-US" sz="1800" dirty="0">
                <a:solidFill>
                  <a:srgbClr val="FF0000"/>
                </a:solidFill>
                <a:cs typeface="Calibri"/>
              </a:rPr>
              <a:t>0.1J </a:t>
            </a:r>
            <a:r>
              <a:rPr lang="en-US" sz="1800" dirty="0">
                <a:solidFill>
                  <a:srgbClr val="000000"/>
                </a:solidFill>
                <a:cs typeface="Calibri"/>
              </a:rPr>
              <a:t>in</a:t>
            </a:r>
            <a:r>
              <a:rPr lang="en-US" sz="1800" dirty="0">
                <a:solidFill>
                  <a:srgbClr val="FF0000"/>
                </a:solidFill>
                <a:cs typeface="Calibri"/>
              </a:rPr>
              <a:t> </a:t>
            </a:r>
            <a:r>
              <a:rPr lang="en-US" sz="1800" dirty="0">
                <a:solidFill>
                  <a:srgbClr val="000000"/>
                </a:solidFill>
                <a:cs typeface="Calibri"/>
              </a:rPr>
              <a:t>2014</a:t>
            </a:r>
            <a:r>
              <a:rPr lang="en-US" sz="1800" dirty="0">
                <a:solidFill>
                  <a:srgbClr val="FF0000"/>
                </a:solidFill>
                <a:cs typeface="Calibri"/>
              </a:rPr>
              <a:t> </a:t>
            </a:r>
            <a:r>
              <a:rPr lang="en-US" sz="1800" dirty="0">
                <a:solidFill>
                  <a:srgbClr val="000000"/>
                </a:solidFill>
                <a:cs typeface="Calibri"/>
              </a:rPr>
              <a:t>to</a:t>
            </a:r>
            <a:r>
              <a:rPr lang="en-US" sz="1800" dirty="0">
                <a:solidFill>
                  <a:srgbClr val="FF0000"/>
                </a:solidFill>
                <a:cs typeface="Calibri"/>
              </a:rPr>
              <a:t> 30J </a:t>
            </a:r>
            <a:r>
              <a:rPr lang="en-US" sz="1800" dirty="0">
                <a:solidFill>
                  <a:srgbClr val="000000"/>
                </a:solidFill>
                <a:cs typeface="Calibri"/>
              </a:rPr>
              <a:t>in 2022</a:t>
            </a:r>
          </a:p>
          <a:p>
            <a:pPr algn="just">
              <a:buFont typeface="Wingdings" pitchFamily="2" charset="2"/>
              <a:buChar char="§"/>
            </a:pPr>
            <a:r>
              <a:rPr lang="en-US" sz="1800" dirty="0">
                <a:cs typeface="Calibri"/>
              </a:rPr>
              <a:t>Necessitates optimal deployment of DNN model to reduce energy consumption</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a:t>
            </a:fld>
            <a:endParaRPr lang="en-US" dirty="0"/>
          </a:p>
        </p:txBody>
      </p:sp>
      <p:pic>
        <p:nvPicPr>
          <p:cNvPr id="5" name="Picture 4" descr="A graph with green and blue dots&#10;&#10;Description automatically generated">
            <a:extLst>
              <a:ext uri="{FF2B5EF4-FFF2-40B4-BE49-F238E27FC236}">
                <a16:creationId xmlns:a16="http://schemas.microsoft.com/office/drawing/2014/main" id="{A6286F6A-584C-CB99-B841-AB2DFC16BDDE}"/>
              </a:ext>
            </a:extLst>
          </p:cNvPr>
          <p:cNvPicPr>
            <a:picLocks noChangeAspect="1"/>
          </p:cNvPicPr>
          <p:nvPr/>
        </p:nvPicPr>
        <p:blipFill>
          <a:blip r:embed="rId3"/>
          <a:stretch>
            <a:fillRect/>
          </a:stretch>
        </p:blipFill>
        <p:spPr>
          <a:xfrm>
            <a:off x="2344437" y="2892744"/>
            <a:ext cx="7503126" cy="3185115"/>
          </a:xfrm>
          <a:prstGeom prst="rect">
            <a:avLst/>
          </a:prstGeom>
        </p:spPr>
      </p:pic>
      <p:sp>
        <p:nvSpPr>
          <p:cNvPr id="4" name="TextBox 3">
            <a:extLst>
              <a:ext uri="{FF2B5EF4-FFF2-40B4-BE49-F238E27FC236}">
                <a16:creationId xmlns:a16="http://schemas.microsoft.com/office/drawing/2014/main" id="{C424A42A-88C5-73E4-D58E-91D57C766502}"/>
              </a:ext>
            </a:extLst>
          </p:cNvPr>
          <p:cNvSpPr txBox="1"/>
          <p:nvPr/>
        </p:nvSpPr>
        <p:spPr>
          <a:xfrm>
            <a:off x="2212848" y="6163056"/>
            <a:ext cx="6428232" cy="338554"/>
          </a:xfrm>
          <a:prstGeom prst="rect">
            <a:avLst/>
          </a:prstGeom>
          <a:noFill/>
        </p:spPr>
        <p:txBody>
          <a:bodyPr wrap="square" rtlCol="0">
            <a:spAutoFit/>
          </a:bodyPr>
          <a:lstStyle/>
          <a:p>
            <a:r>
              <a:rPr lang="en-US" sz="800" dirty="0">
                <a:solidFill>
                  <a:schemeClr val="bg1">
                    <a:lumMod val="50000"/>
                  </a:schemeClr>
                </a:solidFill>
              </a:rPr>
              <a:t>Source : </a:t>
            </a:r>
            <a:r>
              <a:rPr lang="en-US" sz="800" dirty="0" err="1">
                <a:solidFill>
                  <a:schemeClr val="bg1">
                    <a:lumMod val="50000"/>
                  </a:schemeClr>
                </a:solidFill>
              </a:rPr>
              <a:t>Radosvet</a:t>
            </a:r>
            <a:r>
              <a:rPr lang="en-US" sz="800" dirty="0">
                <a:solidFill>
                  <a:schemeClr val="bg1">
                    <a:lumMod val="50000"/>
                  </a:schemeClr>
                </a:solidFill>
              </a:rPr>
              <a:t> </a:t>
            </a:r>
            <a:r>
              <a:rPr lang="en-US" sz="800" dirty="0" err="1">
                <a:solidFill>
                  <a:schemeClr val="bg1">
                    <a:lumMod val="50000"/>
                  </a:schemeClr>
                </a:solidFill>
              </a:rPr>
              <a:t>Desislavov</a:t>
            </a:r>
            <a:r>
              <a:rPr lang="en-US" sz="800" dirty="0">
                <a:solidFill>
                  <a:schemeClr val="bg1">
                    <a:lumMod val="50000"/>
                  </a:schemeClr>
                </a:solidFill>
              </a:rPr>
              <a:t>, Fernando Martínez-Plumed, José Hernández-</a:t>
            </a:r>
            <a:r>
              <a:rPr lang="en-US" sz="800" dirty="0" err="1">
                <a:solidFill>
                  <a:schemeClr val="bg1">
                    <a:lumMod val="50000"/>
                  </a:schemeClr>
                </a:solidFill>
              </a:rPr>
              <a:t>Orallo</a:t>
            </a:r>
            <a:r>
              <a:rPr lang="en-US" sz="800" dirty="0">
                <a:solidFill>
                  <a:schemeClr val="bg1">
                    <a:lumMod val="50000"/>
                  </a:schemeClr>
                </a:solidFill>
              </a:rPr>
              <a:t>, https://doi.org/10.1016/j.suscom.2023.100857</a:t>
            </a:r>
          </a:p>
          <a:p>
            <a:r>
              <a:rPr lang="en-US" sz="800" dirty="0">
                <a:solidFill>
                  <a:schemeClr val="bg1">
                    <a:lumMod val="50000"/>
                  </a:schemeClr>
                </a:solidFill>
              </a:rPr>
              <a:t>Trends in AI inference energy consumption: Beyond the performance-vs-parameter laws of deep learning,</a:t>
            </a:r>
          </a:p>
        </p:txBody>
      </p:sp>
      <p:sp>
        <p:nvSpPr>
          <p:cNvPr id="7" name="Title 1">
            <a:extLst>
              <a:ext uri="{FF2B5EF4-FFF2-40B4-BE49-F238E27FC236}">
                <a16:creationId xmlns:a16="http://schemas.microsoft.com/office/drawing/2014/main" id="{30323757-D431-E2F9-CEC9-1FD9E3054644}"/>
              </a:ext>
            </a:extLst>
          </p:cNvPr>
          <p:cNvSpPr txBox="1">
            <a:spLocks/>
          </p:cNvSpPr>
          <p:nvPr/>
        </p:nvSpPr>
        <p:spPr>
          <a:xfrm>
            <a:off x="1097567" y="996041"/>
            <a:ext cx="10058400" cy="7292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cs typeface="Calibri Light"/>
              </a:rPr>
              <a:t>Power Intensity of DNN models</a:t>
            </a:r>
            <a:endParaRPr lang="en-US" sz="3600" kern="0" dirty="0">
              <a:cs typeface="Calibri Light"/>
            </a:endParaRPr>
          </a:p>
        </p:txBody>
      </p:sp>
    </p:spTree>
    <p:extLst>
      <p:ext uri="{BB962C8B-B14F-4D97-AF65-F5344CB8AC3E}">
        <p14:creationId xmlns:p14="http://schemas.microsoft.com/office/powerpoint/2010/main" val="116873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30</a:t>
            </a:fld>
            <a:endParaRPr lang="en-US" dirty="0"/>
          </a:p>
        </p:txBody>
      </p:sp>
      <p:graphicFrame>
        <p:nvGraphicFramePr>
          <p:cNvPr id="7" name="Table 6">
            <a:extLst>
              <a:ext uri="{FF2B5EF4-FFF2-40B4-BE49-F238E27FC236}">
                <a16:creationId xmlns:a16="http://schemas.microsoft.com/office/drawing/2014/main" id="{229D5402-681E-A8E1-E07C-2D78C84DB2EE}"/>
              </a:ext>
            </a:extLst>
          </p:cNvPr>
          <p:cNvGraphicFramePr>
            <a:graphicFrameLocks noGrp="1"/>
          </p:cNvGraphicFramePr>
          <p:nvPr>
            <p:extLst>
              <p:ext uri="{D42A27DB-BD31-4B8C-83A1-F6EECF244321}">
                <p14:modId xmlns:p14="http://schemas.microsoft.com/office/powerpoint/2010/main" val="1054635932"/>
              </p:ext>
            </p:extLst>
          </p:nvPr>
        </p:nvGraphicFramePr>
        <p:xfrm>
          <a:off x="2053561" y="1922111"/>
          <a:ext cx="8510451" cy="3480068"/>
        </p:xfrm>
        <a:graphic>
          <a:graphicData uri="http://schemas.openxmlformats.org/drawingml/2006/table">
            <a:tbl>
              <a:tblPr firstRow="1" bandRow="1">
                <a:tableStyleId>{284E427A-3D55-4303-BF80-6455036E1DE7}</a:tableStyleId>
              </a:tblPr>
              <a:tblGrid>
                <a:gridCol w="2119679">
                  <a:extLst>
                    <a:ext uri="{9D8B030D-6E8A-4147-A177-3AD203B41FA5}">
                      <a16:colId xmlns:a16="http://schemas.microsoft.com/office/drawing/2014/main" val="2460201685"/>
                    </a:ext>
                  </a:extLst>
                </a:gridCol>
                <a:gridCol w="2239877">
                  <a:extLst>
                    <a:ext uri="{9D8B030D-6E8A-4147-A177-3AD203B41FA5}">
                      <a16:colId xmlns:a16="http://schemas.microsoft.com/office/drawing/2014/main" val="464855408"/>
                    </a:ext>
                  </a:extLst>
                </a:gridCol>
                <a:gridCol w="998621">
                  <a:extLst>
                    <a:ext uri="{9D8B030D-6E8A-4147-A177-3AD203B41FA5}">
                      <a16:colId xmlns:a16="http://schemas.microsoft.com/office/drawing/2014/main" val="2769575189"/>
                    </a:ext>
                  </a:extLst>
                </a:gridCol>
                <a:gridCol w="1608385">
                  <a:extLst>
                    <a:ext uri="{9D8B030D-6E8A-4147-A177-3AD203B41FA5}">
                      <a16:colId xmlns:a16="http://schemas.microsoft.com/office/drawing/2014/main" val="3384074050"/>
                    </a:ext>
                  </a:extLst>
                </a:gridCol>
                <a:gridCol w="1543889">
                  <a:extLst>
                    <a:ext uri="{9D8B030D-6E8A-4147-A177-3AD203B41FA5}">
                      <a16:colId xmlns:a16="http://schemas.microsoft.com/office/drawing/2014/main" val="3413918468"/>
                    </a:ext>
                  </a:extLst>
                </a:gridCol>
              </a:tblGrid>
              <a:tr h="541108">
                <a:tc>
                  <a:txBody>
                    <a:bodyPr/>
                    <a:lstStyle/>
                    <a:p>
                      <a:r>
                        <a:rPr lang="en-US" dirty="0"/>
                        <a:t>Model</a:t>
                      </a:r>
                    </a:p>
                  </a:txBody>
                  <a:tcPr/>
                </a:tc>
                <a:tc>
                  <a:txBody>
                    <a:bodyPr/>
                    <a:lstStyle/>
                    <a:p>
                      <a:r>
                        <a:rPr lang="en-US" dirty="0"/>
                        <a:t>Task</a:t>
                      </a:r>
                    </a:p>
                  </a:txBody>
                  <a:tcPr/>
                </a:tc>
                <a:tc>
                  <a:txBody>
                    <a:bodyPr/>
                    <a:lstStyle/>
                    <a:p>
                      <a:r>
                        <a:rPr lang="en-US" dirty="0"/>
                        <a:t>Params</a:t>
                      </a:r>
                    </a:p>
                  </a:txBody>
                  <a:tcPr/>
                </a:tc>
                <a:tc>
                  <a:txBody>
                    <a:bodyPr/>
                    <a:lstStyle/>
                    <a:p>
                      <a:r>
                        <a:rPr lang="en-US" dirty="0"/>
                        <a:t>Batch Size</a:t>
                      </a:r>
                    </a:p>
                  </a:txBody>
                  <a:tcPr/>
                </a:tc>
                <a:tc>
                  <a:txBody>
                    <a:bodyPr/>
                    <a:lstStyle/>
                    <a:p>
                      <a:r>
                        <a:rPr lang="en-US" dirty="0"/>
                        <a:t>Input</a:t>
                      </a:r>
                    </a:p>
                  </a:txBody>
                  <a:tcPr/>
                </a:tc>
                <a:extLst>
                  <a:ext uri="{0D108BD9-81ED-4DB2-BD59-A6C34878D82A}">
                    <a16:rowId xmlns:a16="http://schemas.microsoft.com/office/drawing/2014/main" val="1057381713"/>
                  </a:ext>
                </a:extLst>
              </a:tr>
              <a:tr h="541108">
                <a:tc>
                  <a:txBody>
                    <a:bodyPr/>
                    <a:lstStyle/>
                    <a:p>
                      <a:r>
                        <a:rPr lang="en-US" sz="1600" b="1" u="none" dirty="0" err="1">
                          <a:highlight>
                            <a:srgbClr val="FFFF00"/>
                          </a:highlight>
                        </a:rPr>
                        <a:t>AlexNet</a:t>
                      </a:r>
                      <a:endParaRPr lang="en-US" sz="1600" b="1" u="none" dirty="0">
                        <a:highlight>
                          <a:srgbClr val="FFFF00"/>
                        </a:highlight>
                      </a:endParaRPr>
                    </a:p>
                  </a:txBody>
                  <a:tcPr/>
                </a:tc>
                <a:tc>
                  <a:txBody>
                    <a:bodyPr/>
                    <a:lstStyle/>
                    <a:p>
                      <a:r>
                        <a:rPr lang="en-US" b="1" dirty="0">
                          <a:highlight>
                            <a:srgbClr val="FFFF00"/>
                          </a:highlight>
                        </a:rPr>
                        <a:t>Image Classification</a:t>
                      </a:r>
                    </a:p>
                  </a:txBody>
                  <a:tcPr/>
                </a:tc>
                <a:tc>
                  <a:txBody>
                    <a:bodyPr/>
                    <a:lstStyle/>
                    <a:p>
                      <a:r>
                        <a:rPr lang="en-US" dirty="0"/>
                        <a:t>61M</a:t>
                      </a:r>
                    </a:p>
                  </a:txBody>
                  <a:tcPr/>
                </a:tc>
                <a:tc>
                  <a:txBody>
                    <a:bodyPr/>
                    <a:lstStyle/>
                    <a:p>
                      <a:r>
                        <a:rPr lang="en-US" dirty="0"/>
                        <a:t>8, 16, 32, 64</a:t>
                      </a:r>
                    </a:p>
                  </a:txBody>
                  <a:tcPr/>
                </a:tc>
                <a:tc>
                  <a:txBody>
                    <a:bodyPr/>
                    <a:lstStyle/>
                    <a:p>
                      <a:r>
                        <a:rPr lang="en-US" dirty="0"/>
                        <a:t>Tensor</a:t>
                      </a:r>
                    </a:p>
                  </a:txBody>
                  <a:tcPr/>
                </a:tc>
                <a:extLst>
                  <a:ext uri="{0D108BD9-81ED-4DB2-BD59-A6C34878D82A}">
                    <a16:rowId xmlns:a16="http://schemas.microsoft.com/office/drawing/2014/main" val="315706142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highlight>
                            <a:srgbClr val="FFFF00"/>
                          </a:highlight>
                          <a:latin typeface="+mn-lt"/>
                          <a:ea typeface="+mn-ea"/>
                          <a:cs typeface="+mn-cs"/>
                          <a:sym typeface="Arial"/>
                        </a:rPr>
                        <a:t>ResNet-18</a:t>
                      </a:r>
                    </a:p>
                  </a:txBody>
                  <a:tcPr/>
                </a:tc>
                <a:tc>
                  <a:txBody>
                    <a:bodyPr/>
                    <a:lstStyle/>
                    <a:p>
                      <a:r>
                        <a:rPr lang="en-US" b="1" dirty="0">
                          <a:highlight>
                            <a:srgbClr val="FFFF00"/>
                          </a:highlight>
                        </a:rPr>
                        <a:t>Image Classification</a:t>
                      </a:r>
                    </a:p>
                  </a:txBody>
                  <a:tcPr/>
                </a:tc>
                <a:tc>
                  <a:txBody>
                    <a:bodyPr/>
                    <a:lstStyle/>
                    <a:p>
                      <a:r>
                        <a:rPr lang="en-US" dirty="0"/>
                        <a:t>11M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132148260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highlight>
                            <a:srgbClr val="FFFF00"/>
                          </a:highlight>
                          <a:latin typeface="+mn-lt"/>
                          <a:ea typeface="+mn-ea"/>
                          <a:cs typeface="+mn-cs"/>
                          <a:sym typeface="Arial"/>
                        </a:rPr>
                        <a:t>MobileNet-V2</a:t>
                      </a:r>
                    </a:p>
                  </a:txBody>
                  <a:tcPr/>
                </a:tc>
                <a:tc>
                  <a:txBody>
                    <a:bodyPr/>
                    <a:lstStyle/>
                    <a:p>
                      <a:r>
                        <a:rPr lang="en-US" b="1" dirty="0">
                          <a:highlight>
                            <a:srgbClr val="FFFF00"/>
                          </a:highlight>
                        </a:rPr>
                        <a:t>Image Classification</a:t>
                      </a:r>
                    </a:p>
                  </a:txBody>
                  <a:tcPr/>
                </a:tc>
                <a:tc>
                  <a:txBody>
                    <a:bodyPr/>
                    <a:lstStyle/>
                    <a:p>
                      <a:r>
                        <a:rPr lang="en-US" dirty="0"/>
                        <a:t>3.4M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568100387"/>
                  </a:ext>
                </a:extLst>
              </a:tr>
              <a:tr h="5411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chemeClr val="dk1"/>
                          </a:solidFill>
                          <a:latin typeface="+mn-lt"/>
                          <a:ea typeface="+mn-ea"/>
                          <a:cs typeface="+mn-cs"/>
                          <a:sym typeface="Arial"/>
                        </a:rPr>
                        <a:t>YOLOv4-Tiny</a:t>
                      </a:r>
                    </a:p>
                  </a:txBody>
                  <a:tcPr/>
                </a:tc>
                <a:tc>
                  <a:txBody>
                    <a:bodyPr/>
                    <a:lstStyle/>
                    <a:p>
                      <a:r>
                        <a:rPr lang="en-US" dirty="0"/>
                        <a:t>Object Detection</a:t>
                      </a:r>
                    </a:p>
                  </a:txBody>
                  <a:tcPr/>
                </a:tc>
                <a:tc>
                  <a:txBody>
                    <a:bodyPr/>
                    <a:lstStyle/>
                    <a:p>
                      <a:r>
                        <a:rPr lang="en-US" dirty="0"/>
                        <a:t>6.1M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2296707739"/>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BERT-Tiny</a:t>
                      </a:r>
                    </a:p>
                  </a:txBody>
                  <a:tcPr/>
                </a:tc>
                <a:tc>
                  <a:txBody>
                    <a:bodyPr/>
                    <a:lstStyle/>
                    <a:p>
                      <a:r>
                        <a:rPr lang="en-US" dirty="0"/>
                        <a:t>Natural Language</a:t>
                      </a:r>
                    </a:p>
                  </a:txBody>
                  <a:tcPr/>
                </a:tc>
                <a:tc>
                  <a:txBody>
                    <a:bodyPr/>
                    <a:lstStyle/>
                    <a:p>
                      <a:r>
                        <a:rPr lang="en-US" dirty="0"/>
                        <a:t>4.4M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r>
                        <a:rPr lang="en-US" dirty="0"/>
                        <a:t>String</a:t>
                      </a:r>
                    </a:p>
                  </a:txBody>
                  <a:tcPr/>
                </a:tc>
                <a:extLst>
                  <a:ext uri="{0D108BD9-81ED-4DB2-BD59-A6C34878D82A}">
                    <a16:rowId xmlns:a16="http://schemas.microsoft.com/office/drawing/2014/main" val="1620008980"/>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err="1">
                          <a:solidFill>
                            <a:schemeClr val="dk1"/>
                          </a:solidFill>
                          <a:latin typeface="+mn-lt"/>
                          <a:ea typeface="+mn-ea"/>
                          <a:cs typeface="+mn-cs"/>
                          <a:sym typeface="Arial"/>
                        </a:rPr>
                        <a:t>DistilBERT</a:t>
                      </a:r>
                      <a:endParaRPr lang="en-US" sz="1600" b="1" i="0" u="none" strike="noStrike" cap="none" dirty="0">
                        <a:solidFill>
                          <a:schemeClr val="dk1"/>
                        </a:solidFill>
                        <a:latin typeface="+mn-lt"/>
                        <a:ea typeface="+mn-ea"/>
                        <a:cs typeface="+mn-cs"/>
                        <a:sym typeface="Arial"/>
                      </a:endParaRPr>
                    </a:p>
                  </a:txBody>
                  <a:tcPr/>
                </a:tc>
                <a:tc>
                  <a:txBody>
                    <a:bodyPr/>
                    <a:lstStyle/>
                    <a:p>
                      <a:r>
                        <a:rPr lang="en-US" dirty="0"/>
                        <a:t>Natural Language</a:t>
                      </a:r>
                    </a:p>
                  </a:txBody>
                  <a:tcPr/>
                </a:tc>
                <a:tc>
                  <a:txBody>
                    <a:bodyPr/>
                    <a:lstStyle/>
                    <a:p>
                      <a:r>
                        <a:rPr lang="en-US" dirty="0"/>
                        <a:t>43.2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String</a:t>
                      </a:r>
                    </a:p>
                  </a:txBody>
                  <a:tcPr/>
                </a:tc>
                <a:extLst>
                  <a:ext uri="{0D108BD9-81ED-4DB2-BD59-A6C34878D82A}">
                    <a16:rowId xmlns:a16="http://schemas.microsoft.com/office/drawing/2014/main" val="3606979078"/>
                  </a:ext>
                </a:extLst>
              </a:tr>
            </a:tbl>
          </a:graphicData>
        </a:graphic>
      </p:graphicFrame>
      <p:sp>
        <p:nvSpPr>
          <p:cNvPr id="3" name="Title 1">
            <a:extLst>
              <a:ext uri="{FF2B5EF4-FFF2-40B4-BE49-F238E27FC236}">
                <a16:creationId xmlns:a16="http://schemas.microsoft.com/office/drawing/2014/main" id="{FF8A779B-5D88-B353-7AA0-F889EB7F5854}"/>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cs typeface="Calibri Light"/>
              </a:rPr>
              <a:t>Deep Learning Workloads</a:t>
            </a:r>
            <a:endParaRPr lang="en-US" kern="0" dirty="0"/>
          </a:p>
        </p:txBody>
      </p:sp>
      <p:sp>
        <p:nvSpPr>
          <p:cNvPr id="2" name="Rectangle: Rounded Corners 1">
            <a:extLst>
              <a:ext uri="{FF2B5EF4-FFF2-40B4-BE49-F238E27FC236}">
                <a16:creationId xmlns:a16="http://schemas.microsoft.com/office/drawing/2014/main" id="{966491D8-A51E-CEF2-2E81-0A100E04B0A0}"/>
              </a:ext>
            </a:extLst>
          </p:cNvPr>
          <p:cNvSpPr/>
          <p:nvPr/>
        </p:nvSpPr>
        <p:spPr>
          <a:xfrm>
            <a:off x="2053561" y="2460880"/>
            <a:ext cx="4337714" cy="1644395"/>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240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31</a:t>
            </a:fld>
            <a:endParaRPr lang="en-US" dirty="0"/>
          </a:p>
        </p:txBody>
      </p:sp>
      <p:graphicFrame>
        <p:nvGraphicFramePr>
          <p:cNvPr id="7" name="Table 6">
            <a:extLst>
              <a:ext uri="{FF2B5EF4-FFF2-40B4-BE49-F238E27FC236}">
                <a16:creationId xmlns:a16="http://schemas.microsoft.com/office/drawing/2014/main" id="{229D5402-681E-A8E1-E07C-2D78C84DB2EE}"/>
              </a:ext>
            </a:extLst>
          </p:cNvPr>
          <p:cNvGraphicFramePr>
            <a:graphicFrameLocks noGrp="1"/>
          </p:cNvGraphicFramePr>
          <p:nvPr>
            <p:extLst>
              <p:ext uri="{D42A27DB-BD31-4B8C-83A1-F6EECF244321}">
                <p14:modId xmlns:p14="http://schemas.microsoft.com/office/powerpoint/2010/main" val="3932176043"/>
              </p:ext>
            </p:extLst>
          </p:nvPr>
        </p:nvGraphicFramePr>
        <p:xfrm>
          <a:off x="2053561" y="1922111"/>
          <a:ext cx="8510451" cy="3480068"/>
        </p:xfrm>
        <a:graphic>
          <a:graphicData uri="http://schemas.openxmlformats.org/drawingml/2006/table">
            <a:tbl>
              <a:tblPr firstRow="1" bandRow="1">
                <a:tableStyleId>{284E427A-3D55-4303-BF80-6455036E1DE7}</a:tableStyleId>
              </a:tblPr>
              <a:tblGrid>
                <a:gridCol w="2119679">
                  <a:extLst>
                    <a:ext uri="{9D8B030D-6E8A-4147-A177-3AD203B41FA5}">
                      <a16:colId xmlns:a16="http://schemas.microsoft.com/office/drawing/2014/main" val="2460201685"/>
                    </a:ext>
                  </a:extLst>
                </a:gridCol>
                <a:gridCol w="2239877">
                  <a:extLst>
                    <a:ext uri="{9D8B030D-6E8A-4147-A177-3AD203B41FA5}">
                      <a16:colId xmlns:a16="http://schemas.microsoft.com/office/drawing/2014/main" val="464855408"/>
                    </a:ext>
                  </a:extLst>
                </a:gridCol>
                <a:gridCol w="998621">
                  <a:extLst>
                    <a:ext uri="{9D8B030D-6E8A-4147-A177-3AD203B41FA5}">
                      <a16:colId xmlns:a16="http://schemas.microsoft.com/office/drawing/2014/main" val="2769575189"/>
                    </a:ext>
                  </a:extLst>
                </a:gridCol>
                <a:gridCol w="1608385">
                  <a:extLst>
                    <a:ext uri="{9D8B030D-6E8A-4147-A177-3AD203B41FA5}">
                      <a16:colId xmlns:a16="http://schemas.microsoft.com/office/drawing/2014/main" val="3384074050"/>
                    </a:ext>
                  </a:extLst>
                </a:gridCol>
                <a:gridCol w="1543889">
                  <a:extLst>
                    <a:ext uri="{9D8B030D-6E8A-4147-A177-3AD203B41FA5}">
                      <a16:colId xmlns:a16="http://schemas.microsoft.com/office/drawing/2014/main" val="3413918468"/>
                    </a:ext>
                  </a:extLst>
                </a:gridCol>
              </a:tblGrid>
              <a:tr h="541108">
                <a:tc>
                  <a:txBody>
                    <a:bodyPr/>
                    <a:lstStyle/>
                    <a:p>
                      <a:r>
                        <a:rPr lang="en-US" dirty="0"/>
                        <a:t>Model</a:t>
                      </a:r>
                    </a:p>
                  </a:txBody>
                  <a:tcPr/>
                </a:tc>
                <a:tc>
                  <a:txBody>
                    <a:bodyPr/>
                    <a:lstStyle/>
                    <a:p>
                      <a:r>
                        <a:rPr lang="en-US" dirty="0"/>
                        <a:t>Task</a:t>
                      </a:r>
                    </a:p>
                  </a:txBody>
                  <a:tcPr/>
                </a:tc>
                <a:tc>
                  <a:txBody>
                    <a:bodyPr/>
                    <a:lstStyle/>
                    <a:p>
                      <a:r>
                        <a:rPr lang="en-US" dirty="0"/>
                        <a:t>Params</a:t>
                      </a:r>
                    </a:p>
                  </a:txBody>
                  <a:tcPr/>
                </a:tc>
                <a:tc>
                  <a:txBody>
                    <a:bodyPr/>
                    <a:lstStyle/>
                    <a:p>
                      <a:r>
                        <a:rPr lang="en-US" dirty="0"/>
                        <a:t>Batch Size</a:t>
                      </a:r>
                    </a:p>
                  </a:txBody>
                  <a:tcPr/>
                </a:tc>
                <a:tc>
                  <a:txBody>
                    <a:bodyPr/>
                    <a:lstStyle/>
                    <a:p>
                      <a:r>
                        <a:rPr lang="en-US" dirty="0"/>
                        <a:t>Input</a:t>
                      </a:r>
                    </a:p>
                  </a:txBody>
                  <a:tcPr/>
                </a:tc>
                <a:extLst>
                  <a:ext uri="{0D108BD9-81ED-4DB2-BD59-A6C34878D82A}">
                    <a16:rowId xmlns:a16="http://schemas.microsoft.com/office/drawing/2014/main" val="1057381713"/>
                  </a:ext>
                </a:extLst>
              </a:tr>
              <a:tr h="541108">
                <a:tc>
                  <a:txBody>
                    <a:bodyPr/>
                    <a:lstStyle/>
                    <a:p>
                      <a:r>
                        <a:rPr lang="en-US" sz="1600" b="1" u="none" dirty="0" err="1"/>
                        <a:t>AlexNet</a:t>
                      </a:r>
                      <a:endParaRPr lang="en-US" sz="1600" b="1" u="none" dirty="0"/>
                    </a:p>
                  </a:txBody>
                  <a:tcPr/>
                </a:tc>
                <a:tc>
                  <a:txBody>
                    <a:bodyPr/>
                    <a:lstStyle/>
                    <a:p>
                      <a:r>
                        <a:rPr lang="en-US" dirty="0"/>
                        <a:t>Image Classification</a:t>
                      </a:r>
                    </a:p>
                  </a:txBody>
                  <a:tcPr/>
                </a:tc>
                <a:tc>
                  <a:txBody>
                    <a:bodyPr/>
                    <a:lstStyle/>
                    <a:p>
                      <a:r>
                        <a:rPr lang="en-US" dirty="0"/>
                        <a:t>61M</a:t>
                      </a:r>
                    </a:p>
                  </a:txBody>
                  <a:tcPr/>
                </a:tc>
                <a:tc>
                  <a:txBody>
                    <a:bodyPr/>
                    <a:lstStyle/>
                    <a:p>
                      <a:r>
                        <a:rPr lang="en-US" dirty="0"/>
                        <a:t>8, 16, 32, 64</a:t>
                      </a:r>
                    </a:p>
                  </a:txBody>
                  <a:tcPr/>
                </a:tc>
                <a:tc>
                  <a:txBody>
                    <a:bodyPr/>
                    <a:lstStyle/>
                    <a:p>
                      <a:r>
                        <a:rPr lang="en-US" dirty="0"/>
                        <a:t>Tensor</a:t>
                      </a:r>
                    </a:p>
                  </a:txBody>
                  <a:tcPr/>
                </a:tc>
                <a:extLst>
                  <a:ext uri="{0D108BD9-81ED-4DB2-BD59-A6C34878D82A}">
                    <a16:rowId xmlns:a16="http://schemas.microsoft.com/office/drawing/2014/main" val="315706142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ResNet-18</a:t>
                      </a:r>
                    </a:p>
                  </a:txBody>
                  <a:tcPr/>
                </a:tc>
                <a:tc>
                  <a:txBody>
                    <a:bodyPr/>
                    <a:lstStyle/>
                    <a:p>
                      <a:r>
                        <a:rPr lang="en-US" dirty="0"/>
                        <a:t>Image Classification</a:t>
                      </a:r>
                    </a:p>
                  </a:txBody>
                  <a:tcPr/>
                </a:tc>
                <a:tc>
                  <a:txBody>
                    <a:bodyPr/>
                    <a:lstStyle/>
                    <a:p>
                      <a:r>
                        <a:rPr lang="en-US" dirty="0"/>
                        <a:t>11M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132148260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MobileNet-V2</a:t>
                      </a:r>
                    </a:p>
                  </a:txBody>
                  <a:tcPr/>
                </a:tc>
                <a:tc>
                  <a:txBody>
                    <a:bodyPr/>
                    <a:lstStyle/>
                    <a:p>
                      <a:r>
                        <a:rPr lang="en-US" dirty="0"/>
                        <a:t>Image Classification</a:t>
                      </a:r>
                    </a:p>
                  </a:txBody>
                  <a:tcPr/>
                </a:tc>
                <a:tc>
                  <a:txBody>
                    <a:bodyPr/>
                    <a:lstStyle/>
                    <a:p>
                      <a:r>
                        <a:rPr lang="en-US" dirty="0"/>
                        <a:t>3.4M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568100387"/>
                  </a:ext>
                </a:extLst>
              </a:tr>
              <a:tr h="5411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chemeClr val="dk1"/>
                          </a:solidFill>
                          <a:highlight>
                            <a:srgbClr val="FFFF00"/>
                          </a:highlight>
                          <a:latin typeface="+mn-lt"/>
                          <a:ea typeface="+mn-ea"/>
                          <a:cs typeface="+mn-cs"/>
                          <a:sym typeface="Arial"/>
                        </a:rPr>
                        <a:t>YOLOv4-Tiny</a:t>
                      </a:r>
                    </a:p>
                  </a:txBody>
                  <a:tcPr/>
                </a:tc>
                <a:tc>
                  <a:txBody>
                    <a:bodyPr/>
                    <a:lstStyle/>
                    <a:p>
                      <a:r>
                        <a:rPr lang="en-US" b="1" dirty="0">
                          <a:highlight>
                            <a:srgbClr val="FFFF00"/>
                          </a:highlight>
                        </a:rPr>
                        <a:t>Object Detection</a:t>
                      </a:r>
                    </a:p>
                  </a:txBody>
                  <a:tcPr/>
                </a:tc>
                <a:tc>
                  <a:txBody>
                    <a:bodyPr/>
                    <a:lstStyle/>
                    <a:p>
                      <a:r>
                        <a:rPr lang="en-US" dirty="0"/>
                        <a:t>6.1M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2296707739"/>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BERT-Tiny</a:t>
                      </a:r>
                    </a:p>
                  </a:txBody>
                  <a:tcPr/>
                </a:tc>
                <a:tc>
                  <a:txBody>
                    <a:bodyPr/>
                    <a:lstStyle/>
                    <a:p>
                      <a:r>
                        <a:rPr lang="en-US" dirty="0"/>
                        <a:t>Natural Language</a:t>
                      </a:r>
                    </a:p>
                  </a:txBody>
                  <a:tcPr/>
                </a:tc>
                <a:tc>
                  <a:txBody>
                    <a:bodyPr/>
                    <a:lstStyle/>
                    <a:p>
                      <a:r>
                        <a:rPr lang="en-US" dirty="0"/>
                        <a:t>4.4M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r>
                        <a:rPr lang="en-US" dirty="0"/>
                        <a:t>String</a:t>
                      </a:r>
                    </a:p>
                  </a:txBody>
                  <a:tcPr/>
                </a:tc>
                <a:extLst>
                  <a:ext uri="{0D108BD9-81ED-4DB2-BD59-A6C34878D82A}">
                    <a16:rowId xmlns:a16="http://schemas.microsoft.com/office/drawing/2014/main" val="1620008980"/>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err="1">
                          <a:solidFill>
                            <a:schemeClr val="dk1"/>
                          </a:solidFill>
                          <a:latin typeface="+mn-lt"/>
                          <a:ea typeface="+mn-ea"/>
                          <a:cs typeface="+mn-cs"/>
                          <a:sym typeface="Arial"/>
                        </a:rPr>
                        <a:t>DistilBERT</a:t>
                      </a:r>
                      <a:endParaRPr lang="en-US" sz="1600" b="1" i="0" u="none" strike="noStrike" cap="none" dirty="0">
                        <a:solidFill>
                          <a:schemeClr val="dk1"/>
                        </a:solidFill>
                        <a:latin typeface="+mn-lt"/>
                        <a:ea typeface="+mn-ea"/>
                        <a:cs typeface="+mn-cs"/>
                        <a:sym typeface="Arial"/>
                      </a:endParaRPr>
                    </a:p>
                  </a:txBody>
                  <a:tcPr/>
                </a:tc>
                <a:tc>
                  <a:txBody>
                    <a:bodyPr/>
                    <a:lstStyle/>
                    <a:p>
                      <a:r>
                        <a:rPr lang="en-US" dirty="0"/>
                        <a:t>Natural Language</a:t>
                      </a:r>
                    </a:p>
                  </a:txBody>
                  <a:tcPr/>
                </a:tc>
                <a:tc>
                  <a:txBody>
                    <a:bodyPr/>
                    <a:lstStyle/>
                    <a:p>
                      <a:r>
                        <a:rPr lang="en-US" dirty="0"/>
                        <a:t>43.2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String</a:t>
                      </a:r>
                    </a:p>
                  </a:txBody>
                  <a:tcPr/>
                </a:tc>
                <a:extLst>
                  <a:ext uri="{0D108BD9-81ED-4DB2-BD59-A6C34878D82A}">
                    <a16:rowId xmlns:a16="http://schemas.microsoft.com/office/drawing/2014/main" val="3606979078"/>
                  </a:ext>
                </a:extLst>
              </a:tr>
            </a:tbl>
          </a:graphicData>
        </a:graphic>
      </p:graphicFrame>
      <p:sp>
        <p:nvSpPr>
          <p:cNvPr id="3" name="Title 1">
            <a:extLst>
              <a:ext uri="{FF2B5EF4-FFF2-40B4-BE49-F238E27FC236}">
                <a16:creationId xmlns:a16="http://schemas.microsoft.com/office/drawing/2014/main" id="{FF8A779B-5D88-B353-7AA0-F889EB7F5854}"/>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cs typeface="Calibri Light"/>
              </a:rPr>
              <a:t>Deep Learning Workloads</a:t>
            </a:r>
            <a:endParaRPr lang="en-US" kern="0" dirty="0"/>
          </a:p>
        </p:txBody>
      </p:sp>
      <p:sp>
        <p:nvSpPr>
          <p:cNvPr id="2" name="Rectangle: Rounded Corners 1">
            <a:extLst>
              <a:ext uri="{FF2B5EF4-FFF2-40B4-BE49-F238E27FC236}">
                <a16:creationId xmlns:a16="http://schemas.microsoft.com/office/drawing/2014/main" id="{27133BED-0FD6-137A-F3A1-0F607D3345F9}"/>
              </a:ext>
            </a:extLst>
          </p:cNvPr>
          <p:cNvSpPr/>
          <p:nvPr/>
        </p:nvSpPr>
        <p:spPr>
          <a:xfrm>
            <a:off x="2053561" y="4095750"/>
            <a:ext cx="4337714" cy="533400"/>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314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32</a:t>
            </a:fld>
            <a:endParaRPr lang="en-US" dirty="0"/>
          </a:p>
        </p:txBody>
      </p:sp>
      <p:graphicFrame>
        <p:nvGraphicFramePr>
          <p:cNvPr id="7" name="Table 6">
            <a:extLst>
              <a:ext uri="{FF2B5EF4-FFF2-40B4-BE49-F238E27FC236}">
                <a16:creationId xmlns:a16="http://schemas.microsoft.com/office/drawing/2014/main" id="{229D5402-681E-A8E1-E07C-2D78C84DB2EE}"/>
              </a:ext>
            </a:extLst>
          </p:cNvPr>
          <p:cNvGraphicFramePr>
            <a:graphicFrameLocks noGrp="1"/>
          </p:cNvGraphicFramePr>
          <p:nvPr>
            <p:extLst>
              <p:ext uri="{D42A27DB-BD31-4B8C-83A1-F6EECF244321}">
                <p14:modId xmlns:p14="http://schemas.microsoft.com/office/powerpoint/2010/main" val="3744597068"/>
              </p:ext>
            </p:extLst>
          </p:nvPr>
        </p:nvGraphicFramePr>
        <p:xfrm>
          <a:off x="2053561" y="1922111"/>
          <a:ext cx="8510451" cy="3480068"/>
        </p:xfrm>
        <a:graphic>
          <a:graphicData uri="http://schemas.openxmlformats.org/drawingml/2006/table">
            <a:tbl>
              <a:tblPr firstRow="1" bandRow="1">
                <a:tableStyleId>{284E427A-3D55-4303-BF80-6455036E1DE7}</a:tableStyleId>
              </a:tblPr>
              <a:tblGrid>
                <a:gridCol w="2119679">
                  <a:extLst>
                    <a:ext uri="{9D8B030D-6E8A-4147-A177-3AD203B41FA5}">
                      <a16:colId xmlns:a16="http://schemas.microsoft.com/office/drawing/2014/main" val="2460201685"/>
                    </a:ext>
                  </a:extLst>
                </a:gridCol>
                <a:gridCol w="2239877">
                  <a:extLst>
                    <a:ext uri="{9D8B030D-6E8A-4147-A177-3AD203B41FA5}">
                      <a16:colId xmlns:a16="http://schemas.microsoft.com/office/drawing/2014/main" val="464855408"/>
                    </a:ext>
                  </a:extLst>
                </a:gridCol>
                <a:gridCol w="998621">
                  <a:extLst>
                    <a:ext uri="{9D8B030D-6E8A-4147-A177-3AD203B41FA5}">
                      <a16:colId xmlns:a16="http://schemas.microsoft.com/office/drawing/2014/main" val="2769575189"/>
                    </a:ext>
                  </a:extLst>
                </a:gridCol>
                <a:gridCol w="1608385">
                  <a:extLst>
                    <a:ext uri="{9D8B030D-6E8A-4147-A177-3AD203B41FA5}">
                      <a16:colId xmlns:a16="http://schemas.microsoft.com/office/drawing/2014/main" val="3384074050"/>
                    </a:ext>
                  </a:extLst>
                </a:gridCol>
                <a:gridCol w="1543889">
                  <a:extLst>
                    <a:ext uri="{9D8B030D-6E8A-4147-A177-3AD203B41FA5}">
                      <a16:colId xmlns:a16="http://schemas.microsoft.com/office/drawing/2014/main" val="3413918468"/>
                    </a:ext>
                  </a:extLst>
                </a:gridCol>
              </a:tblGrid>
              <a:tr h="541108">
                <a:tc>
                  <a:txBody>
                    <a:bodyPr/>
                    <a:lstStyle/>
                    <a:p>
                      <a:r>
                        <a:rPr lang="en-US" dirty="0"/>
                        <a:t>Model</a:t>
                      </a:r>
                    </a:p>
                  </a:txBody>
                  <a:tcPr/>
                </a:tc>
                <a:tc>
                  <a:txBody>
                    <a:bodyPr/>
                    <a:lstStyle/>
                    <a:p>
                      <a:r>
                        <a:rPr lang="en-US" dirty="0"/>
                        <a:t>Task</a:t>
                      </a:r>
                    </a:p>
                  </a:txBody>
                  <a:tcPr/>
                </a:tc>
                <a:tc>
                  <a:txBody>
                    <a:bodyPr/>
                    <a:lstStyle/>
                    <a:p>
                      <a:r>
                        <a:rPr lang="en-US" dirty="0"/>
                        <a:t>Params</a:t>
                      </a:r>
                    </a:p>
                  </a:txBody>
                  <a:tcPr/>
                </a:tc>
                <a:tc>
                  <a:txBody>
                    <a:bodyPr/>
                    <a:lstStyle/>
                    <a:p>
                      <a:r>
                        <a:rPr lang="en-US" dirty="0"/>
                        <a:t>Batch Size</a:t>
                      </a:r>
                    </a:p>
                  </a:txBody>
                  <a:tcPr/>
                </a:tc>
                <a:tc>
                  <a:txBody>
                    <a:bodyPr/>
                    <a:lstStyle/>
                    <a:p>
                      <a:r>
                        <a:rPr lang="en-US" dirty="0"/>
                        <a:t>Input</a:t>
                      </a:r>
                    </a:p>
                  </a:txBody>
                  <a:tcPr/>
                </a:tc>
                <a:extLst>
                  <a:ext uri="{0D108BD9-81ED-4DB2-BD59-A6C34878D82A}">
                    <a16:rowId xmlns:a16="http://schemas.microsoft.com/office/drawing/2014/main" val="1057381713"/>
                  </a:ext>
                </a:extLst>
              </a:tr>
              <a:tr h="541108">
                <a:tc>
                  <a:txBody>
                    <a:bodyPr/>
                    <a:lstStyle/>
                    <a:p>
                      <a:r>
                        <a:rPr lang="en-US" sz="1600" b="1" u="none" dirty="0" err="1"/>
                        <a:t>AlexNet</a:t>
                      </a:r>
                      <a:endParaRPr lang="en-US" sz="1600" b="1" u="none" dirty="0"/>
                    </a:p>
                  </a:txBody>
                  <a:tcPr/>
                </a:tc>
                <a:tc>
                  <a:txBody>
                    <a:bodyPr/>
                    <a:lstStyle/>
                    <a:p>
                      <a:r>
                        <a:rPr lang="en-US" dirty="0"/>
                        <a:t>Image Classification</a:t>
                      </a:r>
                    </a:p>
                  </a:txBody>
                  <a:tcPr/>
                </a:tc>
                <a:tc>
                  <a:txBody>
                    <a:bodyPr/>
                    <a:lstStyle/>
                    <a:p>
                      <a:r>
                        <a:rPr lang="en-US" dirty="0"/>
                        <a:t>61M</a:t>
                      </a:r>
                    </a:p>
                  </a:txBody>
                  <a:tcPr/>
                </a:tc>
                <a:tc>
                  <a:txBody>
                    <a:bodyPr/>
                    <a:lstStyle/>
                    <a:p>
                      <a:r>
                        <a:rPr lang="en-US" dirty="0"/>
                        <a:t>8, 16, 32, 64</a:t>
                      </a:r>
                    </a:p>
                  </a:txBody>
                  <a:tcPr/>
                </a:tc>
                <a:tc>
                  <a:txBody>
                    <a:bodyPr/>
                    <a:lstStyle/>
                    <a:p>
                      <a:r>
                        <a:rPr lang="en-US" dirty="0"/>
                        <a:t>Tensor</a:t>
                      </a:r>
                    </a:p>
                  </a:txBody>
                  <a:tcPr/>
                </a:tc>
                <a:extLst>
                  <a:ext uri="{0D108BD9-81ED-4DB2-BD59-A6C34878D82A}">
                    <a16:rowId xmlns:a16="http://schemas.microsoft.com/office/drawing/2014/main" val="315706142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ResNet-18</a:t>
                      </a:r>
                    </a:p>
                  </a:txBody>
                  <a:tcPr/>
                </a:tc>
                <a:tc>
                  <a:txBody>
                    <a:bodyPr/>
                    <a:lstStyle/>
                    <a:p>
                      <a:r>
                        <a:rPr lang="en-US" dirty="0"/>
                        <a:t>Image Classification</a:t>
                      </a:r>
                    </a:p>
                  </a:txBody>
                  <a:tcPr/>
                </a:tc>
                <a:tc>
                  <a:txBody>
                    <a:bodyPr/>
                    <a:lstStyle/>
                    <a:p>
                      <a:r>
                        <a:rPr lang="en-US" dirty="0"/>
                        <a:t>11M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1321482603"/>
                  </a:ext>
                </a:extLst>
              </a:tr>
              <a:tr h="541108">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latin typeface="+mn-lt"/>
                          <a:ea typeface="+mn-ea"/>
                          <a:cs typeface="+mn-cs"/>
                          <a:sym typeface="Arial"/>
                        </a:rPr>
                        <a:t>MobileNet-V2</a:t>
                      </a:r>
                    </a:p>
                  </a:txBody>
                  <a:tcPr/>
                </a:tc>
                <a:tc>
                  <a:txBody>
                    <a:bodyPr/>
                    <a:lstStyle/>
                    <a:p>
                      <a:r>
                        <a:rPr lang="en-US" dirty="0"/>
                        <a:t>Image Classification</a:t>
                      </a:r>
                    </a:p>
                  </a:txBody>
                  <a:tcPr/>
                </a:tc>
                <a:tc>
                  <a:txBody>
                    <a:bodyPr/>
                    <a:lstStyle/>
                    <a:p>
                      <a:r>
                        <a:rPr lang="en-US" dirty="0"/>
                        <a:t>3.4M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568100387"/>
                  </a:ext>
                </a:extLst>
              </a:tr>
              <a:tr h="54110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u="none" strike="noStrike" cap="none" dirty="0">
                          <a:solidFill>
                            <a:schemeClr val="dk1"/>
                          </a:solidFill>
                          <a:latin typeface="+mn-lt"/>
                          <a:ea typeface="+mn-ea"/>
                          <a:cs typeface="+mn-cs"/>
                          <a:sym typeface="Arial"/>
                        </a:rPr>
                        <a:t>YOLOv4-Tiny</a:t>
                      </a:r>
                    </a:p>
                  </a:txBody>
                  <a:tcPr/>
                </a:tc>
                <a:tc>
                  <a:txBody>
                    <a:bodyPr/>
                    <a:lstStyle/>
                    <a:p>
                      <a:r>
                        <a:rPr lang="en-US" dirty="0"/>
                        <a:t>Object Detection</a:t>
                      </a:r>
                    </a:p>
                  </a:txBody>
                  <a:tcPr/>
                </a:tc>
                <a:tc>
                  <a:txBody>
                    <a:bodyPr/>
                    <a:lstStyle/>
                    <a:p>
                      <a:r>
                        <a:rPr lang="en-US" dirty="0"/>
                        <a:t>6.1M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Tensor</a:t>
                      </a:r>
                    </a:p>
                    <a:p>
                      <a:endParaRPr lang="en-US" dirty="0"/>
                    </a:p>
                  </a:txBody>
                  <a:tcPr/>
                </a:tc>
                <a:extLst>
                  <a:ext uri="{0D108BD9-81ED-4DB2-BD59-A6C34878D82A}">
                    <a16:rowId xmlns:a16="http://schemas.microsoft.com/office/drawing/2014/main" val="2296707739"/>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a:solidFill>
                            <a:schemeClr val="dk1"/>
                          </a:solidFill>
                          <a:highlight>
                            <a:srgbClr val="FFFF00"/>
                          </a:highlight>
                          <a:latin typeface="+mn-lt"/>
                          <a:ea typeface="+mn-ea"/>
                          <a:cs typeface="+mn-cs"/>
                          <a:sym typeface="Arial"/>
                        </a:rPr>
                        <a:t>BERT-Tiny</a:t>
                      </a:r>
                    </a:p>
                  </a:txBody>
                  <a:tcPr/>
                </a:tc>
                <a:tc>
                  <a:txBody>
                    <a:bodyPr/>
                    <a:lstStyle/>
                    <a:p>
                      <a:r>
                        <a:rPr lang="en-US" b="1" dirty="0">
                          <a:highlight>
                            <a:srgbClr val="FFFF00"/>
                          </a:highlight>
                        </a:rPr>
                        <a:t>Natural Language</a:t>
                      </a:r>
                    </a:p>
                  </a:txBody>
                  <a:tcPr/>
                </a:tc>
                <a:tc>
                  <a:txBody>
                    <a:bodyPr/>
                    <a:lstStyle/>
                    <a:p>
                      <a:r>
                        <a:rPr lang="en-US" dirty="0"/>
                        <a:t>4.4M</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r>
                        <a:rPr lang="en-US" dirty="0"/>
                        <a:t>String</a:t>
                      </a:r>
                    </a:p>
                  </a:txBody>
                  <a:tcPr/>
                </a:tc>
                <a:extLst>
                  <a:ext uri="{0D108BD9-81ED-4DB2-BD59-A6C34878D82A}">
                    <a16:rowId xmlns:a16="http://schemas.microsoft.com/office/drawing/2014/main" val="1620008980"/>
                  </a:ext>
                </a:extLst>
              </a:tr>
              <a:tr h="387264">
                <a:tc>
                  <a:txBody>
                    <a:bodyPr/>
                    <a:lstStyle/>
                    <a:p>
                      <a:pPr marR="0" algn="l" rtl="0">
                        <a:lnSpc>
                          <a:spcPct val="100000"/>
                        </a:lnSpc>
                        <a:spcBef>
                          <a:spcPts val="0"/>
                        </a:spcBef>
                        <a:spcAft>
                          <a:spcPts val="0"/>
                        </a:spcAft>
                        <a:buClr>
                          <a:srgbClr val="000000"/>
                        </a:buClr>
                        <a:buFont typeface="Arial"/>
                      </a:pPr>
                      <a:r>
                        <a:rPr lang="en-US" sz="1600" b="1" i="0" u="none" strike="noStrike" cap="none" dirty="0" err="1">
                          <a:solidFill>
                            <a:schemeClr val="dk1"/>
                          </a:solidFill>
                          <a:highlight>
                            <a:srgbClr val="FFFF00"/>
                          </a:highlight>
                          <a:latin typeface="+mn-lt"/>
                          <a:ea typeface="+mn-ea"/>
                          <a:cs typeface="+mn-cs"/>
                          <a:sym typeface="Arial"/>
                        </a:rPr>
                        <a:t>DistilBERT</a:t>
                      </a:r>
                      <a:endParaRPr lang="en-US" sz="1600" b="1" i="0" u="none" strike="noStrike" cap="none" dirty="0">
                        <a:solidFill>
                          <a:schemeClr val="dk1"/>
                        </a:solidFill>
                        <a:highlight>
                          <a:srgbClr val="FFFF00"/>
                        </a:highlight>
                        <a:latin typeface="+mn-lt"/>
                        <a:ea typeface="+mn-ea"/>
                        <a:cs typeface="+mn-cs"/>
                        <a:sym typeface="Arial"/>
                      </a:endParaRPr>
                    </a:p>
                  </a:txBody>
                  <a:tcPr/>
                </a:tc>
                <a:tc>
                  <a:txBody>
                    <a:bodyPr/>
                    <a:lstStyle/>
                    <a:p>
                      <a:r>
                        <a:rPr lang="en-US" b="1" dirty="0">
                          <a:highlight>
                            <a:srgbClr val="FFFF00"/>
                          </a:highlight>
                        </a:rPr>
                        <a:t>Natural Language</a:t>
                      </a:r>
                    </a:p>
                  </a:txBody>
                  <a:tcPr/>
                </a:tc>
                <a:tc>
                  <a:txBody>
                    <a:bodyPr/>
                    <a:lstStyle/>
                    <a:p>
                      <a:r>
                        <a:rPr lang="en-US" dirty="0"/>
                        <a:t>43.2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8, 16, 32, 64</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String</a:t>
                      </a:r>
                    </a:p>
                  </a:txBody>
                  <a:tcPr/>
                </a:tc>
                <a:extLst>
                  <a:ext uri="{0D108BD9-81ED-4DB2-BD59-A6C34878D82A}">
                    <a16:rowId xmlns:a16="http://schemas.microsoft.com/office/drawing/2014/main" val="3606979078"/>
                  </a:ext>
                </a:extLst>
              </a:tr>
            </a:tbl>
          </a:graphicData>
        </a:graphic>
      </p:graphicFrame>
      <p:sp>
        <p:nvSpPr>
          <p:cNvPr id="3" name="Title 1">
            <a:extLst>
              <a:ext uri="{FF2B5EF4-FFF2-40B4-BE49-F238E27FC236}">
                <a16:creationId xmlns:a16="http://schemas.microsoft.com/office/drawing/2014/main" id="{FF8A779B-5D88-B353-7AA0-F889EB7F5854}"/>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cs typeface="Calibri Light"/>
              </a:rPr>
              <a:t>Deep Learning Workloads</a:t>
            </a:r>
            <a:endParaRPr lang="en-US" kern="0" dirty="0"/>
          </a:p>
        </p:txBody>
      </p:sp>
      <p:sp>
        <p:nvSpPr>
          <p:cNvPr id="2" name="Rectangle: Rounded Corners 1">
            <a:extLst>
              <a:ext uri="{FF2B5EF4-FFF2-40B4-BE49-F238E27FC236}">
                <a16:creationId xmlns:a16="http://schemas.microsoft.com/office/drawing/2014/main" id="{7D342FE3-5F62-A168-69C8-39A3167050D3}"/>
              </a:ext>
            </a:extLst>
          </p:cNvPr>
          <p:cNvSpPr/>
          <p:nvPr/>
        </p:nvSpPr>
        <p:spPr>
          <a:xfrm>
            <a:off x="2053561" y="4610099"/>
            <a:ext cx="4337714" cy="792079"/>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331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33</a:t>
            </a:fld>
            <a:endParaRPr lang="en-US" dirty="0"/>
          </a:p>
        </p:txBody>
      </p:sp>
      <p:sp>
        <p:nvSpPr>
          <p:cNvPr id="8" name="Content Placeholder 2">
            <a:extLst>
              <a:ext uri="{FF2B5EF4-FFF2-40B4-BE49-F238E27FC236}">
                <a16:creationId xmlns:a16="http://schemas.microsoft.com/office/drawing/2014/main" id="{0E9373E0-1F61-8DA7-0D03-525DE524C760}"/>
              </a:ext>
            </a:extLst>
          </p:cNvPr>
          <p:cNvSpPr>
            <a:spLocks noGrp="1"/>
          </p:cNvSpPr>
          <p:nvPr>
            <p:ph type="body" idx="1"/>
          </p:nvPr>
        </p:nvSpPr>
        <p:spPr>
          <a:xfrm>
            <a:off x="1066800" y="1680871"/>
            <a:ext cx="10422443" cy="3728948"/>
          </a:xfrm>
        </p:spPr>
        <p:txBody>
          <a:bodyPr vert="horz" lIns="91440" tIns="45720" rIns="91440" bIns="45720" numCol="1" spcCol="365760" rtlCol="0" anchor="t">
            <a:noAutofit/>
          </a:bodyPr>
          <a:lstStyle/>
          <a:p>
            <a:pPr algn="just">
              <a:buFont typeface="Wingdings" pitchFamily="2" charset="2"/>
              <a:buChar char="§"/>
            </a:pPr>
            <a:r>
              <a:rPr lang="en-US" sz="1800" dirty="0">
                <a:solidFill>
                  <a:schemeClr val="accent1">
                    <a:lumMod val="75000"/>
                  </a:schemeClr>
                </a:solidFill>
                <a:cs typeface="Calibri"/>
              </a:rPr>
              <a:t>Hardware Parameters </a:t>
            </a:r>
            <a:r>
              <a:rPr lang="en-US" sz="1800" dirty="0">
                <a:cs typeface="Calibri"/>
              </a:rPr>
              <a:t>(‘knobs’) we study for our work:</a:t>
            </a:r>
          </a:p>
          <a:p>
            <a:pPr marL="971550" lvl="1" indent="-285750" algn="just">
              <a:buClrTx/>
              <a:buFont typeface="Arial" panose="020B0604020202020204" pitchFamily="34" charset="0"/>
              <a:buChar char="•"/>
            </a:pPr>
            <a:r>
              <a:rPr lang="en-US" sz="1800" dirty="0">
                <a:solidFill>
                  <a:schemeClr val="accent1">
                    <a:lumMod val="75000"/>
                  </a:schemeClr>
                </a:solidFill>
                <a:latin typeface="+mn-lt"/>
              </a:rPr>
              <a:t>CPU Frequency</a:t>
            </a:r>
          </a:p>
          <a:p>
            <a:pPr marL="971550" lvl="1" indent="-285750" algn="just">
              <a:buClrTx/>
              <a:buFont typeface="Arial" panose="020B0604020202020204" pitchFamily="34" charset="0"/>
              <a:buChar char="•"/>
            </a:pPr>
            <a:r>
              <a:rPr lang="en-US" sz="1800" dirty="0">
                <a:solidFill>
                  <a:schemeClr val="accent1">
                    <a:lumMod val="75000"/>
                  </a:schemeClr>
                </a:solidFill>
                <a:latin typeface="+mn-lt"/>
              </a:rPr>
              <a:t>GPU Frequency</a:t>
            </a:r>
          </a:p>
          <a:p>
            <a:pPr marL="971550" lvl="1" indent="-285750" algn="just">
              <a:buClrTx/>
              <a:buFont typeface="Arial" panose="020B0604020202020204" pitchFamily="34" charset="0"/>
              <a:buChar char="•"/>
            </a:pPr>
            <a:r>
              <a:rPr lang="en-US" sz="1800" dirty="0">
                <a:solidFill>
                  <a:srgbClr val="FF0000"/>
                </a:solidFill>
                <a:latin typeface="+mn-lt"/>
              </a:rPr>
              <a:t>CPU Cores (not evaluated)</a:t>
            </a:r>
          </a:p>
          <a:p>
            <a:pPr marL="514350" indent="-285750" algn="just">
              <a:buFont typeface="Wingdings" panose="05000000000000000000" pitchFamily="2" charset="2"/>
              <a:buChar char="§"/>
            </a:pPr>
            <a:r>
              <a:rPr lang="en-US" sz="1800" dirty="0">
                <a:solidFill>
                  <a:schemeClr val="accent1">
                    <a:lumMod val="75000"/>
                  </a:schemeClr>
                </a:solidFill>
                <a:latin typeface="+mn-lt"/>
                <a:cs typeface="Calibri"/>
              </a:rPr>
              <a:t>CPU Frequency </a:t>
            </a:r>
            <a:r>
              <a:rPr lang="en-US" sz="1800" dirty="0">
                <a:cs typeface="Calibri"/>
              </a:rPr>
              <a:t>impacts processes not accelerated by GPU which include:</a:t>
            </a:r>
          </a:p>
          <a:p>
            <a:pPr marL="971550" lvl="1" indent="-285750" algn="just">
              <a:buClrTx/>
              <a:buFont typeface="Arial" panose="020B0604020202020204" pitchFamily="34" charset="0"/>
              <a:buChar char="•"/>
            </a:pPr>
            <a:r>
              <a:rPr lang="en-US" sz="1800" dirty="0">
                <a:solidFill>
                  <a:schemeClr val="dk1"/>
                </a:solidFill>
                <a:latin typeface="Arial"/>
                <a:sym typeface="Arial"/>
              </a:rPr>
              <a:t>Data Preprocessing and Post-Processing</a:t>
            </a:r>
          </a:p>
          <a:p>
            <a:pPr marL="971550" lvl="1" indent="-285750" algn="just">
              <a:buClrTx/>
              <a:buFont typeface="Arial" panose="020B0604020202020204" pitchFamily="34" charset="0"/>
              <a:buChar char="•"/>
            </a:pPr>
            <a:r>
              <a:rPr lang="en-US" sz="1800" dirty="0">
                <a:solidFill>
                  <a:schemeClr val="dk1"/>
                </a:solidFill>
                <a:latin typeface="Arial"/>
                <a:sym typeface="Arial"/>
              </a:rPr>
              <a:t>Model loading and initialization</a:t>
            </a:r>
          </a:p>
          <a:p>
            <a:pPr marL="971550" lvl="1" indent="-285750" algn="just">
              <a:buClrTx/>
              <a:buFont typeface="Arial" panose="020B0604020202020204" pitchFamily="34" charset="0"/>
              <a:buChar char="•"/>
            </a:pPr>
            <a:r>
              <a:rPr lang="en-US" sz="1800" dirty="0">
                <a:solidFill>
                  <a:schemeClr val="dk1"/>
                </a:solidFill>
                <a:latin typeface="Arial"/>
                <a:sym typeface="Arial"/>
              </a:rPr>
              <a:t>Data Transfer Operations and Control Flow</a:t>
            </a:r>
          </a:p>
          <a:p>
            <a:pPr marL="514350" indent="-285750" algn="just">
              <a:buFont typeface="Wingdings" panose="05000000000000000000" pitchFamily="2" charset="2"/>
              <a:buChar char="§"/>
            </a:pPr>
            <a:r>
              <a:rPr lang="en-US" sz="1800" dirty="0">
                <a:solidFill>
                  <a:schemeClr val="accent1">
                    <a:lumMod val="75000"/>
                  </a:schemeClr>
                </a:solidFill>
                <a:latin typeface="+mn-lt"/>
                <a:cs typeface="Calibri"/>
              </a:rPr>
              <a:t>GPU Frequency </a:t>
            </a:r>
            <a:r>
              <a:rPr lang="en-US" sz="1800" dirty="0">
                <a:cs typeface="Calibri"/>
              </a:rPr>
              <a:t>impacts processes all DNN forward pass operations:</a:t>
            </a:r>
          </a:p>
          <a:p>
            <a:pPr marL="971550" lvl="1" indent="-285750" algn="just">
              <a:buClrTx/>
              <a:buFont typeface="Arial" panose="020B0604020202020204" pitchFamily="34" charset="0"/>
              <a:buChar char="•"/>
            </a:pPr>
            <a:r>
              <a:rPr lang="en-US" sz="1800" dirty="0">
                <a:solidFill>
                  <a:schemeClr val="dk1"/>
                </a:solidFill>
                <a:latin typeface="Arial"/>
                <a:sym typeface="Arial"/>
              </a:rPr>
              <a:t>Matrix Multiplications  and Tensor Operations</a:t>
            </a:r>
          </a:p>
          <a:p>
            <a:pPr marL="971550" lvl="1" indent="-285750" algn="just">
              <a:buClrTx/>
              <a:buFont typeface="Arial" panose="020B0604020202020204" pitchFamily="34" charset="0"/>
              <a:buChar char="•"/>
            </a:pPr>
            <a:r>
              <a:rPr lang="en-US" sz="1800" dirty="0">
                <a:solidFill>
                  <a:schemeClr val="dk1"/>
                </a:solidFill>
                <a:latin typeface="Arial"/>
                <a:sym typeface="Arial"/>
              </a:rPr>
              <a:t>Graphical Data Processing</a:t>
            </a:r>
          </a:p>
          <a:p>
            <a:pPr marL="685800" lvl="1" indent="0" algn="just">
              <a:buClrTx/>
            </a:pPr>
            <a:endParaRPr lang="en-US" sz="1400"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400" dirty="0">
              <a:ea typeface="Calibri"/>
              <a:cs typeface="Calibri"/>
            </a:endParaRPr>
          </a:p>
        </p:txBody>
      </p:sp>
      <p:sp>
        <p:nvSpPr>
          <p:cNvPr id="3" name="Title 1">
            <a:extLst>
              <a:ext uri="{FF2B5EF4-FFF2-40B4-BE49-F238E27FC236}">
                <a16:creationId xmlns:a16="http://schemas.microsoft.com/office/drawing/2014/main" id="{88A8AAC1-9974-5970-7E00-C6D561329D46}"/>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4000" dirty="0"/>
              <a:t>Hardware Knobs</a:t>
            </a:r>
            <a:endParaRPr lang="en-US" kern="0" dirty="0"/>
          </a:p>
        </p:txBody>
      </p:sp>
    </p:spTree>
    <p:extLst>
      <p:ext uri="{BB962C8B-B14F-4D97-AF65-F5344CB8AC3E}">
        <p14:creationId xmlns:p14="http://schemas.microsoft.com/office/powerpoint/2010/main" val="42705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6788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extLst>
              <p:ext uri="{D42A27DB-BD31-4B8C-83A1-F6EECF244321}">
                <p14:modId xmlns:p14="http://schemas.microsoft.com/office/powerpoint/2010/main" val="3434037306"/>
              </p:ext>
            </p:extLst>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50337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9DD7F241-D619-0A47-A652-C5474BAA5ABA}"/>
              </a:ext>
            </a:extLst>
          </p:cNvPr>
          <p:cNvSpPr txBox="1"/>
          <p:nvPr/>
        </p:nvSpPr>
        <p:spPr>
          <a:xfrm>
            <a:off x="3218347" y="3175074"/>
            <a:ext cx="5755306" cy="2247424"/>
          </a:xfrm>
          <a:prstGeom prst="roundRect">
            <a:avLst/>
          </a:prstGeom>
          <a:noFill/>
          <a:ln w="38100">
            <a:solidFill>
              <a:schemeClr val="accent6">
                <a:lumMod val="75000"/>
              </a:schemeClr>
            </a:solidFill>
          </a:ln>
        </p:spPr>
        <p:txBody>
          <a:bodyPr wrap="square" rtlCol="0">
            <a:spAutoFit/>
          </a:bodyPr>
          <a:lstStyle/>
          <a:p>
            <a:pPr marL="457200" indent="-457200">
              <a:buFont typeface="+mj-lt"/>
              <a:buAutoNum type="arabicPeriod"/>
            </a:pPr>
            <a:r>
              <a:rPr lang="en-US" dirty="0">
                <a:solidFill>
                  <a:schemeClr val="accent6">
                    <a:lumMod val="75000"/>
                  </a:schemeClr>
                </a:solidFill>
              </a:rPr>
              <a:t>Jetson Nano – Frequency Sweep, Energy Topology, Impact of Batch Size</a:t>
            </a:r>
          </a:p>
          <a:p>
            <a:pPr marL="457200" indent="-457200">
              <a:buFont typeface="+mj-lt"/>
              <a:buAutoNum type="arabicPeriod"/>
            </a:pPr>
            <a:endParaRPr lang="en-US" dirty="0">
              <a:solidFill>
                <a:schemeClr val="accent6">
                  <a:lumMod val="75000"/>
                </a:schemeClr>
              </a:solidFill>
            </a:endParaRPr>
          </a:p>
          <a:p>
            <a:pPr marL="457200" indent="-457200">
              <a:buFont typeface="+mj-lt"/>
              <a:buAutoNum type="arabicPeriod"/>
            </a:pPr>
            <a:r>
              <a:rPr lang="en-US" dirty="0">
                <a:solidFill>
                  <a:schemeClr val="accent6">
                    <a:lumMod val="75000"/>
                  </a:schemeClr>
                </a:solidFill>
              </a:rPr>
              <a:t>Orin NX – Frequency Sweep, Energy Topology, Impact of Batch Size</a:t>
            </a:r>
          </a:p>
          <a:p>
            <a:pPr marL="457200" indent="-457200">
              <a:buFont typeface="+mj-lt"/>
              <a:buAutoNum type="arabicPeriod"/>
            </a:pPr>
            <a:endParaRPr lang="en-US" dirty="0">
              <a:solidFill>
                <a:schemeClr val="accent6">
                  <a:lumMod val="75000"/>
                </a:schemeClr>
              </a:solidFill>
            </a:endParaRPr>
          </a:p>
          <a:p>
            <a:pPr marL="457200" indent="-457200">
              <a:buFont typeface="+mj-lt"/>
              <a:buAutoNum type="arabicPeriod"/>
            </a:pPr>
            <a:r>
              <a:rPr lang="en-US" dirty="0">
                <a:solidFill>
                  <a:schemeClr val="accent6">
                    <a:lumMod val="75000"/>
                  </a:schemeClr>
                </a:solidFill>
              </a:rPr>
              <a:t>Impact of Model Initialization &amp; Other Factors</a:t>
            </a:r>
          </a:p>
        </p:txBody>
      </p:sp>
    </p:spTree>
    <p:extLst>
      <p:ext uri="{BB962C8B-B14F-4D97-AF65-F5344CB8AC3E}">
        <p14:creationId xmlns:p14="http://schemas.microsoft.com/office/powerpoint/2010/main" val="1871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37</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spTree>
    <p:extLst>
      <p:ext uri="{BB962C8B-B14F-4D97-AF65-F5344CB8AC3E}">
        <p14:creationId xmlns:p14="http://schemas.microsoft.com/office/powerpoint/2010/main" val="22474467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38</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sp>
        <p:nvSpPr>
          <p:cNvPr id="6" name="Rectangle: Rounded Corners 5">
            <a:extLst>
              <a:ext uri="{FF2B5EF4-FFF2-40B4-BE49-F238E27FC236}">
                <a16:creationId xmlns:a16="http://schemas.microsoft.com/office/drawing/2014/main" id="{E2DB9CE5-1388-7A04-2007-6ED97A80E307}"/>
              </a:ext>
            </a:extLst>
          </p:cNvPr>
          <p:cNvSpPr/>
          <p:nvPr/>
        </p:nvSpPr>
        <p:spPr>
          <a:xfrm>
            <a:off x="8035047" y="1838527"/>
            <a:ext cx="346542" cy="1448611"/>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1">
            <a:extLst>
              <a:ext uri="{FF2B5EF4-FFF2-40B4-BE49-F238E27FC236}">
                <a16:creationId xmlns:a16="http://schemas.microsoft.com/office/drawing/2014/main" id="{6C2145DA-DC95-4B01-3FC6-1E387F5A1AC6}"/>
              </a:ext>
            </a:extLst>
          </p:cNvPr>
          <p:cNvSpPr/>
          <p:nvPr/>
        </p:nvSpPr>
        <p:spPr>
          <a:xfrm>
            <a:off x="8041528" y="4578491"/>
            <a:ext cx="346542" cy="1448611"/>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62200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39</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sp>
        <p:nvSpPr>
          <p:cNvPr id="6" name="Rectangle: Rounded Corners 5">
            <a:extLst>
              <a:ext uri="{FF2B5EF4-FFF2-40B4-BE49-F238E27FC236}">
                <a16:creationId xmlns:a16="http://schemas.microsoft.com/office/drawing/2014/main" id="{E2DB9CE5-1388-7A04-2007-6ED97A80E307}"/>
              </a:ext>
            </a:extLst>
          </p:cNvPr>
          <p:cNvSpPr/>
          <p:nvPr/>
        </p:nvSpPr>
        <p:spPr>
          <a:xfrm>
            <a:off x="11313268" y="1877438"/>
            <a:ext cx="346542" cy="1448611"/>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Rectangle: Rounded Corners 1">
            <a:extLst>
              <a:ext uri="{FF2B5EF4-FFF2-40B4-BE49-F238E27FC236}">
                <a16:creationId xmlns:a16="http://schemas.microsoft.com/office/drawing/2014/main" id="{40CC3F3F-C249-8CE7-6903-2404845EC888}"/>
              </a:ext>
            </a:extLst>
          </p:cNvPr>
          <p:cNvSpPr/>
          <p:nvPr/>
        </p:nvSpPr>
        <p:spPr>
          <a:xfrm>
            <a:off x="11319748" y="4636858"/>
            <a:ext cx="346542" cy="1448611"/>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95922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BE216C2-2020-A6F2-7B5B-226982C2134D}"/>
              </a:ext>
            </a:extLst>
          </p:cNvPr>
          <p:cNvSpPr>
            <a:spLocks noGrp="1"/>
          </p:cNvSpPr>
          <p:nvPr>
            <p:ph type="body" idx="1"/>
          </p:nvPr>
        </p:nvSpPr>
        <p:spPr>
          <a:xfrm>
            <a:off x="1066800" y="1944260"/>
            <a:ext cx="10058400" cy="2863136"/>
          </a:xfrm>
        </p:spPr>
        <p:txBody>
          <a:bodyPr vert="horz" lIns="91440" tIns="45720" rIns="91440" bIns="45720" rtlCol="0" anchor="t">
            <a:noAutofit/>
          </a:bodyPr>
          <a:lstStyle/>
          <a:p>
            <a:pPr marL="571500" indent="-342900">
              <a:buFont typeface="Arial" panose="020B0604020202020204" pitchFamily="34" charset="0"/>
              <a:buChar char="•"/>
            </a:pPr>
            <a:r>
              <a:rPr lang="en-US" sz="1800" b="1" u="sng" dirty="0">
                <a:latin typeface="+mn-lt"/>
                <a:cs typeface="Calibri"/>
              </a:rPr>
              <a:t>Benefits</a:t>
            </a:r>
            <a:r>
              <a:rPr lang="en-US" sz="1800" dirty="0">
                <a:latin typeface="+mn-lt"/>
                <a:cs typeface="Calibri"/>
              </a:rPr>
              <a:t>:</a:t>
            </a:r>
          </a:p>
          <a:p>
            <a:pPr lvl="1">
              <a:buClrTx/>
              <a:buFont typeface="Wingdings" panose="020B0604020202020204" pitchFamily="34" charset="0"/>
              <a:buChar char="§"/>
            </a:pPr>
            <a:r>
              <a:rPr lang="en-US" sz="1800" dirty="0">
                <a:solidFill>
                  <a:schemeClr val="dk1"/>
                </a:solidFill>
                <a:latin typeface="+mn-lt"/>
              </a:rPr>
              <a:t>Decentralized Data Processing</a:t>
            </a:r>
          </a:p>
          <a:p>
            <a:pPr lvl="1">
              <a:buClrTx/>
              <a:buFont typeface="Wingdings" panose="020B0604020202020204" pitchFamily="34" charset="0"/>
              <a:buChar char="§"/>
            </a:pPr>
            <a:r>
              <a:rPr lang="en-US" sz="1800" dirty="0">
                <a:solidFill>
                  <a:schemeClr val="dk1"/>
                </a:solidFill>
                <a:latin typeface="+mn-lt"/>
              </a:rPr>
              <a:t>Enhanced Privacy and Security</a:t>
            </a:r>
          </a:p>
          <a:p>
            <a:pPr lvl="1">
              <a:buFont typeface="Wingdings" panose="020B0604020202020204" pitchFamily="34" charset="0"/>
              <a:buChar char="§"/>
            </a:pPr>
            <a:endParaRPr lang="en-US" sz="1800" dirty="0">
              <a:solidFill>
                <a:schemeClr val="dk1"/>
              </a:solidFill>
              <a:latin typeface="+mn-lt"/>
            </a:endParaRPr>
          </a:p>
          <a:p>
            <a:pPr marL="571500" indent="-342900">
              <a:buFont typeface="Arial" panose="020B0604020202020204" pitchFamily="34" charset="0"/>
              <a:buChar char="•"/>
            </a:pPr>
            <a:r>
              <a:rPr lang="en-US" sz="1800" b="1" u="sng" dirty="0">
                <a:latin typeface="+mn-lt"/>
                <a:cs typeface="Calibri"/>
              </a:rPr>
              <a:t>Challenges</a:t>
            </a:r>
            <a:r>
              <a:rPr lang="en-US" sz="1800" dirty="0">
                <a:latin typeface="+mn-lt"/>
                <a:cs typeface="Calibri"/>
              </a:rPr>
              <a:t>:</a:t>
            </a:r>
            <a:endParaRPr lang="en-US" sz="1800" dirty="0">
              <a:solidFill>
                <a:schemeClr val="dk1"/>
              </a:solidFill>
              <a:latin typeface="+mn-lt"/>
              <a:cs typeface="Calibri"/>
              <a:sym typeface="Arial"/>
            </a:endParaRPr>
          </a:p>
          <a:p>
            <a:pPr lvl="1">
              <a:buClrTx/>
              <a:buSzPts val="2000"/>
              <a:buFont typeface="Wingdings" panose="020B0604020202020204" pitchFamily="34" charset="0"/>
              <a:buChar char="§"/>
            </a:pPr>
            <a:r>
              <a:rPr lang="en-US" sz="1800" dirty="0">
                <a:solidFill>
                  <a:schemeClr val="dk1"/>
                </a:solidFill>
                <a:latin typeface="+mn-lt"/>
                <a:sym typeface="Arial"/>
              </a:rPr>
              <a:t>Resource and Power Constraints</a:t>
            </a:r>
          </a:p>
          <a:p>
            <a:pPr lvl="1">
              <a:buClrTx/>
              <a:buSzPts val="2000"/>
              <a:buFont typeface="Wingdings" panose="020B0604020202020204" pitchFamily="34" charset="0"/>
              <a:buChar char="§"/>
            </a:pPr>
            <a:r>
              <a:rPr lang="en-US" sz="1800" dirty="0">
                <a:solidFill>
                  <a:schemeClr val="dk1"/>
                </a:solidFill>
                <a:latin typeface="+mn-lt"/>
                <a:sym typeface="Arial"/>
              </a:rPr>
              <a:t>Deployed in resource scarce environments</a:t>
            </a:r>
          </a:p>
          <a:p>
            <a:pPr lvl="1">
              <a:buClrTx/>
              <a:buSzPts val="2000"/>
              <a:buFont typeface="Wingdings" panose="020B0604020202020204" pitchFamily="34" charset="0"/>
              <a:buChar char="§"/>
            </a:pPr>
            <a:r>
              <a:rPr lang="en-US" sz="1800" dirty="0">
                <a:solidFill>
                  <a:schemeClr val="dk1"/>
                </a:solidFill>
                <a:latin typeface="+mn-lt"/>
                <a:sym typeface="Arial"/>
              </a:rPr>
              <a:t>Several knobs (both hardware and workload) exist that impact energy and performance</a:t>
            </a:r>
          </a:p>
          <a:p>
            <a:pPr marL="571500" indent="-342900">
              <a:buFont typeface="Arial" panose="020B0604020202020204" pitchFamily="34" charset="0"/>
              <a:buChar char="•"/>
            </a:pPr>
            <a:endParaRPr lang="en-US" sz="1800" dirty="0">
              <a:cs typeface="Calibri"/>
            </a:endParaRPr>
          </a:p>
          <a:p>
            <a:pPr lvl="1">
              <a:buFont typeface="Wingdings" panose="020B0604020202020204" pitchFamily="34" charset="0"/>
              <a:buChar char="§"/>
            </a:pPr>
            <a:endParaRPr lang="en-US" sz="1800" dirty="0">
              <a:cs typeface="Calibri"/>
            </a:endParaRPr>
          </a:p>
          <a:p>
            <a:pPr marL="457200" lvl="1" indent="0">
              <a:buNone/>
            </a:pPr>
            <a:endParaRPr lang="en-US" sz="1800" dirty="0">
              <a:cs typeface="Calibri"/>
            </a:endParaRPr>
          </a:p>
          <a:p>
            <a:pPr lvl="1">
              <a:buFont typeface="Wingdings" panose="020B0604020202020204" pitchFamily="34" charset="0"/>
              <a:buChar char="§"/>
            </a:pPr>
            <a:endParaRPr lang="en-US" sz="1800" dirty="0">
              <a:cs typeface="Calibri"/>
            </a:endParaRPr>
          </a:p>
          <a:p>
            <a:pPr marL="457200" lvl="1" indent="0">
              <a:buNone/>
            </a:pPr>
            <a:endParaRPr lang="en-US" sz="1800" dirty="0">
              <a:cs typeface="Calibri"/>
            </a:endParaRPr>
          </a:p>
        </p:txBody>
      </p:sp>
      <p:sp>
        <p:nvSpPr>
          <p:cNvPr id="14" name="Slide Number Placeholder 13">
            <a:extLst>
              <a:ext uri="{FF2B5EF4-FFF2-40B4-BE49-F238E27FC236}">
                <a16:creationId xmlns:a16="http://schemas.microsoft.com/office/drawing/2014/main" id="{9ACB7B39-80C4-3C00-B950-089B434CE4D1}"/>
              </a:ext>
            </a:extLst>
          </p:cNvPr>
          <p:cNvSpPr>
            <a:spLocks noGrp="1"/>
          </p:cNvSpPr>
          <p:nvPr>
            <p:ph type="sldNum" idx="12"/>
          </p:nvPr>
        </p:nvSpPr>
        <p:spPr/>
        <p:txBody>
          <a:bodyPr/>
          <a:lstStyle/>
          <a:p>
            <a:fld id="{A2C64599-0CE5-3440-9072-FF3735C2B25A}" type="slidenum">
              <a:rPr lang="en-US" smtClean="0"/>
              <a:t>4</a:t>
            </a:fld>
            <a:endParaRPr lang="en-US"/>
          </a:p>
        </p:txBody>
      </p:sp>
      <p:sp>
        <p:nvSpPr>
          <p:cNvPr id="18" name="Content Placeholder 14">
            <a:extLst>
              <a:ext uri="{FF2B5EF4-FFF2-40B4-BE49-F238E27FC236}">
                <a16:creationId xmlns:a16="http://schemas.microsoft.com/office/drawing/2014/main" id="{DF412634-8913-205E-6830-B26A23E78877}"/>
              </a:ext>
            </a:extLst>
          </p:cNvPr>
          <p:cNvSpPr txBox="1">
            <a:spLocks/>
          </p:cNvSpPr>
          <p:nvPr/>
        </p:nvSpPr>
        <p:spPr>
          <a:xfrm>
            <a:off x="1066800" y="3375828"/>
            <a:ext cx="9356502" cy="13677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20B0604020202020204" pitchFamily="34" charset="0"/>
              <a:buChar char="§"/>
            </a:pPr>
            <a:endParaRPr lang="en-US" dirty="0">
              <a:cs typeface="Calibri"/>
            </a:endParaRPr>
          </a:p>
          <a:p>
            <a:pPr marL="457200" lvl="1" indent="0">
              <a:buFont typeface="Arial" panose="020B0604020202020204" pitchFamily="34" charset="0"/>
              <a:buNone/>
            </a:pPr>
            <a:endParaRPr lang="en-US" dirty="0">
              <a:cs typeface="Calibri"/>
            </a:endParaRPr>
          </a:p>
          <a:p>
            <a:pPr lvl="1">
              <a:buFont typeface="Wingdings" panose="020B0604020202020204" pitchFamily="34" charset="0"/>
              <a:buChar char="§"/>
            </a:pPr>
            <a:endParaRPr lang="en-US" dirty="0">
              <a:cs typeface="Calibri"/>
            </a:endParaRPr>
          </a:p>
          <a:p>
            <a:pPr marL="457200" lvl="1" indent="0">
              <a:buFont typeface="Arial" panose="020B0604020202020204" pitchFamily="34" charset="0"/>
              <a:buNone/>
            </a:pPr>
            <a:endParaRPr lang="en-US" dirty="0">
              <a:cs typeface="Calibri"/>
            </a:endParaRPr>
          </a:p>
        </p:txBody>
      </p:sp>
      <p:sp>
        <p:nvSpPr>
          <p:cNvPr id="3" name="Title 1">
            <a:extLst>
              <a:ext uri="{FF2B5EF4-FFF2-40B4-BE49-F238E27FC236}">
                <a16:creationId xmlns:a16="http://schemas.microsoft.com/office/drawing/2014/main" id="{9A6A6157-D902-C2D1-9352-2F4A7A5EAE52}"/>
              </a:ext>
            </a:extLst>
          </p:cNvPr>
          <p:cNvSpPr txBox="1">
            <a:spLocks/>
          </p:cNvSpPr>
          <p:nvPr/>
        </p:nvSpPr>
        <p:spPr>
          <a:xfrm>
            <a:off x="1097567" y="996041"/>
            <a:ext cx="10058400" cy="7292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DNN deployment on edge devices</a:t>
            </a:r>
            <a:endParaRPr lang="en-US" sz="3600" kern="0" dirty="0">
              <a:cs typeface="Calibri Light"/>
            </a:endParaRPr>
          </a:p>
        </p:txBody>
      </p:sp>
    </p:spTree>
    <p:extLst>
      <p:ext uri="{BB962C8B-B14F-4D97-AF65-F5344CB8AC3E}">
        <p14:creationId xmlns:p14="http://schemas.microsoft.com/office/powerpoint/2010/main" val="2328352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40</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sp>
        <p:nvSpPr>
          <p:cNvPr id="2" name="Rectangle: Rounded Corners 1">
            <a:extLst>
              <a:ext uri="{FF2B5EF4-FFF2-40B4-BE49-F238E27FC236}">
                <a16:creationId xmlns:a16="http://schemas.microsoft.com/office/drawing/2014/main" id="{40CC3F3F-C249-8CE7-6903-2404845EC888}"/>
              </a:ext>
            </a:extLst>
          </p:cNvPr>
          <p:cNvSpPr/>
          <p:nvPr/>
        </p:nvSpPr>
        <p:spPr>
          <a:xfrm>
            <a:off x="9306122" y="3677055"/>
            <a:ext cx="1258116" cy="272375"/>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87561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41</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sp>
        <p:nvSpPr>
          <p:cNvPr id="2" name="Rectangle: Rounded Corners 1">
            <a:extLst>
              <a:ext uri="{FF2B5EF4-FFF2-40B4-BE49-F238E27FC236}">
                <a16:creationId xmlns:a16="http://schemas.microsoft.com/office/drawing/2014/main" id="{40CC3F3F-C249-8CE7-6903-2404845EC888}"/>
              </a:ext>
            </a:extLst>
          </p:cNvPr>
          <p:cNvSpPr/>
          <p:nvPr/>
        </p:nvSpPr>
        <p:spPr>
          <a:xfrm>
            <a:off x="9306122" y="6429986"/>
            <a:ext cx="1258116" cy="272375"/>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8835518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42</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cxnSp>
        <p:nvCxnSpPr>
          <p:cNvPr id="7" name="Straight Arrow Connector 6">
            <a:extLst>
              <a:ext uri="{FF2B5EF4-FFF2-40B4-BE49-F238E27FC236}">
                <a16:creationId xmlns:a16="http://schemas.microsoft.com/office/drawing/2014/main" id="{83D51B99-FD44-D58E-16CA-D09825B078DB}"/>
              </a:ext>
            </a:extLst>
          </p:cNvPr>
          <p:cNvCxnSpPr/>
          <p:nvPr/>
        </p:nvCxnSpPr>
        <p:spPr>
          <a:xfrm flipH="1">
            <a:off x="9931940" y="2526562"/>
            <a:ext cx="826851" cy="690663"/>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8865819-DEC9-B1D1-2EA2-7FE3CF628EDF}"/>
              </a:ext>
            </a:extLst>
          </p:cNvPr>
          <p:cNvCxnSpPr/>
          <p:nvPr/>
        </p:nvCxnSpPr>
        <p:spPr>
          <a:xfrm flipH="1">
            <a:off x="10560995" y="4461754"/>
            <a:ext cx="826851" cy="690663"/>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720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43</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cxnSp>
        <p:nvCxnSpPr>
          <p:cNvPr id="7" name="Straight Arrow Connector 6">
            <a:extLst>
              <a:ext uri="{FF2B5EF4-FFF2-40B4-BE49-F238E27FC236}">
                <a16:creationId xmlns:a16="http://schemas.microsoft.com/office/drawing/2014/main" id="{83D51B99-FD44-D58E-16CA-D09825B078DB}"/>
              </a:ext>
            </a:extLst>
          </p:cNvPr>
          <p:cNvCxnSpPr>
            <a:cxnSpLocks/>
          </p:cNvCxnSpPr>
          <p:nvPr/>
        </p:nvCxnSpPr>
        <p:spPr>
          <a:xfrm flipV="1">
            <a:off x="8457156" y="3358276"/>
            <a:ext cx="856034" cy="790571"/>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0AE47639-F725-160C-9ECD-B3DE1CE29EDF}"/>
              </a:ext>
            </a:extLst>
          </p:cNvPr>
          <p:cNvCxnSpPr>
            <a:cxnSpLocks/>
          </p:cNvCxnSpPr>
          <p:nvPr/>
        </p:nvCxnSpPr>
        <p:spPr>
          <a:xfrm flipV="1">
            <a:off x="8356637" y="5418306"/>
            <a:ext cx="856034" cy="790571"/>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413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44</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cxnSp>
        <p:nvCxnSpPr>
          <p:cNvPr id="7" name="Straight Arrow Connector 6">
            <a:extLst>
              <a:ext uri="{FF2B5EF4-FFF2-40B4-BE49-F238E27FC236}">
                <a16:creationId xmlns:a16="http://schemas.microsoft.com/office/drawing/2014/main" id="{83D51B99-FD44-D58E-16CA-D09825B078DB}"/>
              </a:ext>
            </a:extLst>
          </p:cNvPr>
          <p:cNvCxnSpPr>
            <a:cxnSpLocks/>
          </p:cNvCxnSpPr>
          <p:nvPr/>
        </p:nvCxnSpPr>
        <p:spPr>
          <a:xfrm flipH="1" flipV="1">
            <a:off x="10384276" y="2251003"/>
            <a:ext cx="856035" cy="620891"/>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E254E46-D061-D4E6-C45C-9A0B61947FD4}"/>
              </a:ext>
            </a:extLst>
          </p:cNvPr>
          <p:cNvCxnSpPr>
            <a:cxnSpLocks/>
          </p:cNvCxnSpPr>
          <p:nvPr/>
        </p:nvCxnSpPr>
        <p:spPr>
          <a:xfrm flipH="1" flipV="1">
            <a:off x="10614498" y="4907583"/>
            <a:ext cx="856035" cy="620891"/>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420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45</a:t>
            </a:fld>
            <a:endParaRPr lang="en-US" dirty="0"/>
          </a:p>
        </p:txBody>
      </p:sp>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cxnSp>
        <p:nvCxnSpPr>
          <p:cNvPr id="7" name="Straight Arrow Connector 6">
            <a:extLst>
              <a:ext uri="{FF2B5EF4-FFF2-40B4-BE49-F238E27FC236}">
                <a16:creationId xmlns:a16="http://schemas.microsoft.com/office/drawing/2014/main" id="{83D51B99-FD44-D58E-16CA-D09825B078DB}"/>
              </a:ext>
            </a:extLst>
          </p:cNvPr>
          <p:cNvCxnSpPr>
            <a:cxnSpLocks/>
          </p:cNvCxnSpPr>
          <p:nvPr/>
        </p:nvCxnSpPr>
        <p:spPr>
          <a:xfrm flipH="1" flipV="1">
            <a:off x="10614497" y="1561783"/>
            <a:ext cx="856035" cy="620891"/>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3E254E46-D061-D4E6-C45C-9A0B61947FD4}"/>
              </a:ext>
            </a:extLst>
          </p:cNvPr>
          <p:cNvCxnSpPr>
            <a:cxnSpLocks/>
          </p:cNvCxnSpPr>
          <p:nvPr/>
        </p:nvCxnSpPr>
        <p:spPr>
          <a:xfrm flipH="1" flipV="1">
            <a:off x="10606391" y="4285012"/>
            <a:ext cx="856035" cy="620891"/>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000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5" y="1561783"/>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As a sanity check we ensure that </a:t>
            </a:r>
            <a:r>
              <a:rPr lang="en-US" sz="1800" b="1" i="1" dirty="0">
                <a:cs typeface="Calibri"/>
              </a:rPr>
              <a:t>power</a:t>
            </a:r>
            <a:r>
              <a:rPr lang="en-US" sz="1800" dirty="0">
                <a:cs typeface="Calibri"/>
              </a:rPr>
              <a:t> &amp; </a:t>
            </a:r>
            <a:r>
              <a:rPr lang="en-US" sz="1800" b="1" i="1" dirty="0">
                <a:cs typeface="Calibri"/>
              </a:rPr>
              <a:t>inference</a:t>
            </a:r>
            <a:r>
              <a:rPr lang="en-US" sz="1800" dirty="0">
                <a:cs typeface="Calibri"/>
              </a:rPr>
              <a:t> latency are </a:t>
            </a:r>
            <a:r>
              <a:rPr lang="en-US" sz="1800" dirty="0">
                <a:solidFill>
                  <a:schemeClr val="accent6">
                    <a:lumMod val="75000"/>
                  </a:schemeClr>
                </a:solidFill>
                <a:cs typeface="Calibri"/>
              </a:rPr>
              <a:t>monotonic</a:t>
            </a:r>
            <a:endParaRPr lang="en-US" sz="1800" dirty="0">
              <a:cs typeface="Calibri"/>
            </a:endParaRPr>
          </a:p>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89%</a:t>
            </a:r>
            <a:r>
              <a:rPr lang="en-US" sz="1800" dirty="0">
                <a:cs typeface="Calibri"/>
              </a:rPr>
              <a:t> and at highest GPU frequency for </a:t>
            </a:r>
            <a:r>
              <a:rPr lang="en-US" sz="1800" dirty="0">
                <a:solidFill>
                  <a:srgbClr val="FF0000"/>
                </a:solidFill>
                <a:cs typeface="Calibri"/>
              </a:rPr>
              <a:t>83% </a:t>
            </a:r>
            <a:r>
              <a:rPr lang="en-US" sz="1800" dirty="0">
                <a:cs typeface="Calibri"/>
              </a:rPr>
              <a:t>of the total execution</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1%</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0.01% </a:t>
            </a:r>
            <a:r>
              <a:rPr lang="en-US" sz="1800" dirty="0">
                <a:cs typeface="Calibri"/>
              </a:rPr>
              <a:t>more)</a:t>
            </a:r>
          </a:p>
          <a:p>
            <a:pPr algn="just">
              <a:buFont typeface="Wingdings" pitchFamily="2" charset="2"/>
              <a:buChar char="§"/>
            </a:pPr>
            <a:r>
              <a:rPr lang="en-US" sz="1800" dirty="0">
                <a:cs typeface="Calibri"/>
              </a:rPr>
              <a:t>Computationally intensive operations offloaded to GPU; resulting in GPU frequency having a higher impact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46</a:t>
            </a:fld>
            <a:endParaRPr lang="en-US" dirty="0"/>
          </a:p>
        </p:txBody>
      </p:sp>
      <p:graphicFrame>
        <p:nvGraphicFramePr>
          <p:cNvPr id="12" name="Table 11">
            <a:extLst>
              <a:ext uri="{FF2B5EF4-FFF2-40B4-BE49-F238E27FC236}">
                <a16:creationId xmlns:a16="http://schemas.microsoft.com/office/drawing/2014/main" id="{FDEE7D09-D3F7-8800-2554-AF2A1A66CE10}"/>
              </a:ext>
            </a:extLst>
          </p:cNvPr>
          <p:cNvGraphicFramePr>
            <a:graphicFrameLocks noGrp="1"/>
          </p:cNvGraphicFramePr>
          <p:nvPr/>
        </p:nvGraphicFramePr>
        <p:xfrm>
          <a:off x="1097565" y="4828992"/>
          <a:ext cx="6894291" cy="1148324"/>
        </p:xfrm>
        <a:graphic>
          <a:graphicData uri="http://schemas.openxmlformats.org/drawingml/2006/table">
            <a:tbl>
              <a:tblPr firstRow="1" bandRow="1">
                <a:tableStyleId>{21E4AEA4-8DFA-4A89-87EB-49C32662AFE0}</a:tableStyleId>
              </a:tblPr>
              <a:tblGrid>
                <a:gridCol w="6894291">
                  <a:extLst>
                    <a:ext uri="{9D8B030D-6E8A-4147-A177-3AD203B41FA5}">
                      <a16:colId xmlns:a16="http://schemas.microsoft.com/office/drawing/2014/main" val="3750699960"/>
                    </a:ext>
                  </a:extLst>
                </a:gridCol>
              </a:tblGrid>
              <a:tr h="272105">
                <a:tc>
                  <a:txBody>
                    <a:bodyPr/>
                    <a:lstStyle/>
                    <a:p>
                      <a:pPr algn="just"/>
                      <a:r>
                        <a:rPr lang="en-US" b="1" i="1" dirty="0"/>
                        <a:t>Key Takeaway:</a:t>
                      </a:r>
                    </a:p>
                  </a:txBody>
                  <a:tcPr/>
                </a:tc>
                <a:extLst>
                  <a:ext uri="{0D108BD9-81ED-4DB2-BD59-A6C34878D82A}">
                    <a16:rowId xmlns:a16="http://schemas.microsoft.com/office/drawing/2014/main" val="1341632545"/>
                  </a:ext>
                </a:extLst>
              </a:tr>
              <a:tr h="843524">
                <a:tc>
                  <a:txBody>
                    <a:bodyPr/>
                    <a:lstStyle/>
                    <a:p>
                      <a:pPr marL="285750" indent="-285750" algn="just">
                        <a:buFont typeface="Wingdings" panose="05000000000000000000" pitchFamily="2" charset="2"/>
                        <a:buChar char="§"/>
                      </a:pPr>
                      <a:r>
                        <a:rPr lang="en-US" b="1" i="1" dirty="0"/>
                        <a:t>While GPU frequency significantly impacts both power consumption and inference latency, CPU frequency has a comparatively lesser impact</a:t>
                      </a:r>
                    </a:p>
                    <a:p>
                      <a:pPr marL="285750" indent="-285750" algn="just">
                        <a:buFont typeface="Wingdings" panose="05000000000000000000" pitchFamily="2" charset="2"/>
                        <a:buChar char="§"/>
                      </a:pPr>
                      <a:r>
                        <a:rPr lang="en-US" b="1" i="1" dirty="0"/>
                        <a:t>DVFS favors higher frequencies, leading to increased power consumption</a:t>
                      </a:r>
                    </a:p>
                  </a:txBody>
                  <a:tcPr/>
                </a:tc>
                <a:extLst>
                  <a:ext uri="{0D108BD9-81ED-4DB2-BD59-A6C34878D82A}">
                    <a16:rowId xmlns:a16="http://schemas.microsoft.com/office/drawing/2014/main" val="179816199"/>
                  </a:ext>
                </a:extLst>
              </a:tr>
            </a:tbl>
          </a:graphicData>
        </a:graphic>
      </p:graphicFrame>
      <p:sp>
        <p:nvSpPr>
          <p:cNvPr id="4" name="Title 1">
            <a:extLst>
              <a:ext uri="{FF2B5EF4-FFF2-40B4-BE49-F238E27FC236}">
                <a16:creationId xmlns:a16="http://schemas.microsoft.com/office/drawing/2014/main" id="{16C12CD6-B019-A1E7-37ED-EEBE36034C18}"/>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Frequency Scaling Sweep</a:t>
            </a:r>
            <a:endParaRPr lang="en-US" sz="3600" kern="0" dirty="0"/>
          </a:p>
        </p:txBody>
      </p:sp>
      <p:pic>
        <p:nvPicPr>
          <p:cNvPr id="5" name="Picture 4">
            <a:extLst>
              <a:ext uri="{FF2B5EF4-FFF2-40B4-BE49-F238E27FC236}">
                <a16:creationId xmlns:a16="http://schemas.microsoft.com/office/drawing/2014/main" id="{8FE9584A-26D3-77D8-AF4A-9E8B63C87EC2}"/>
              </a:ext>
            </a:extLst>
          </p:cNvPr>
          <p:cNvPicPr>
            <a:picLocks noChangeAspect="1"/>
          </p:cNvPicPr>
          <p:nvPr/>
        </p:nvPicPr>
        <p:blipFill>
          <a:blip r:embed="rId3"/>
          <a:stretch>
            <a:fillRect/>
          </a:stretch>
        </p:blipFill>
        <p:spPr>
          <a:xfrm>
            <a:off x="8106798" y="1439694"/>
            <a:ext cx="3478845" cy="5418306"/>
          </a:xfrm>
          <a:prstGeom prst="rect">
            <a:avLst/>
          </a:prstGeom>
        </p:spPr>
      </p:pic>
    </p:spTree>
    <p:extLst>
      <p:ext uri="{BB962C8B-B14F-4D97-AF65-F5344CB8AC3E}">
        <p14:creationId xmlns:p14="http://schemas.microsoft.com/office/powerpoint/2010/main" val="244196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537542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Depicts a heatmap of energy consumption at various CPU/GPU configurations</a:t>
            </a:r>
          </a:p>
          <a:p>
            <a:pPr algn="just">
              <a:buFont typeface="Wingdings" pitchFamily="2" charset="2"/>
              <a:buChar char="§"/>
            </a:pPr>
            <a:r>
              <a:rPr lang="en-US" sz="1800" dirty="0">
                <a:cs typeface="Calibri"/>
              </a:rPr>
              <a:t>Blue boundary lines represents the energy consumption by DVFS for the workload</a:t>
            </a:r>
          </a:p>
          <a:p>
            <a:pPr algn="just">
              <a:buFont typeface="Wingdings" pitchFamily="2" charset="2"/>
              <a:buChar char="§"/>
            </a:pPr>
            <a:r>
              <a:rPr lang="en-US" sz="1800" dirty="0">
                <a:cs typeface="Calibri"/>
              </a:rPr>
              <a:t>Most efficient energy configuration represented by the scatter dot</a:t>
            </a:r>
          </a:p>
          <a:p>
            <a:pPr algn="just">
              <a:buFont typeface="Wingdings" pitchFamily="2" charset="2"/>
              <a:buChar char="§"/>
            </a:pPr>
            <a:r>
              <a:rPr lang="en-US" sz="1800" dirty="0">
                <a:cs typeface="Calibri"/>
              </a:rPr>
              <a:t>‘</a:t>
            </a:r>
            <a:r>
              <a:rPr lang="en-US" sz="1800" b="1" dirty="0">
                <a:cs typeface="Calibri"/>
              </a:rPr>
              <a:t>% Diff</a:t>
            </a:r>
            <a:r>
              <a:rPr lang="en-US" sz="1800" dirty="0">
                <a:cs typeface="Calibri"/>
              </a:rPr>
              <a:t>’ value represents the difference in energy consumption between DVFS and the most optimal configuration obtained by full-sweep</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47</a:t>
            </a:fld>
            <a:endParaRPr lang="en-US" dirty="0"/>
          </a:p>
        </p:txBody>
      </p:sp>
      <p:pic>
        <p:nvPicPr>
          <p:cNvPr id="8" name="Picture 7">
            <a:extLst>
              <a:ext uri="{FF2B5EF4-FFF2-40B4-BE49-F238E27FC236}">
                <a16:creationId xmlns:a16="http://schemas.microsoft.com/office/drawing/2014/main" id="{E9092F00-CBF3-46A9-99C0-41B89C780B86}"/>
              </a:ext>
            </a:extLst>
          </p:cNvPr>
          <p:cNvPicPr>
            <a:picLocks noChangeAspect="1"/>
          </p:cNvPicPr>
          <p:nvPr/>
        </p:nvPicPr>
        <p:blipFill>
          <a:blip r:embed="rId3"/>
          <a:stretch>
            <a:fillRect/>
          </a:stretch>
        </p:blipFill>
        <p:spPr>
          <a:xfrm>
            <a:off x="6808033" y="1473868"/>
            <a:ext cx="4488571" cy="4193006"/>
          </a:xfrm>
          <a:prstGeom prst="rect">
            <a:avLst/>
          </a:prstGeom>
        </p:spPr>
      </p:pic>
      <p:sp>
        <p:nvSpPr>
          <p:cNvPr id="4" name="Title 1">
            <a:extLst>
              <a:ext uri="{FF2B5EF4-FFF2-40B4-BE49-F238E27FC236}">
                <a16:creationId xmlns:a16="http://schemas.microsoft.com/office/drawing/2014/main" id="{021F0891-5325-C228-1598-85025FB48054}"/>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Energy Topology plots</a:t>
            </a:r>
            <a:endParaRPr lang="en-US" sz="3600" kern="0" dirty="0"/>
          </a:p>
        </p:txBody>
      </p:sp>
    </p:spTree>
    <p:extLst>
      <p:ext uri="{BB962C8B-B14F-4D97-AF65-F5344CB8AC3E}">
        <p14:creationId xmlns:p14="http://schemas.microsoft.com/office/powerpoint/2010/main" val="1678266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537542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Depicts a heatmap of energy consumption at various CPU/GPU configurations</a:t>
            </a:r>
          </a:p>
          <a:p>
            <a:pPr algn="just">
              <a:buFont typeface="Wingdings" pitchFamily="2" charset="2"/>
              <a:buChar char="§"/>
            </a:pPr>
            <a:r>
              <a:rPr lang="en-US" sz="1800" dirty="0">
                <a:cs typeface="Calibri"/>
              </a:rPr>
              <a:t>Blue boundary lines represents the energy consumption by DVFS for the workload</a:t>
            </a:r>
          </a:p>
          <a:p>
            <a:pPr algn="just">
              <a:buFont typeface="Wingdings" pitchFamily="2" charset="2"/>
              <a:buChar char="§"/>
            </a:pPr>
            <a:r>
              <a:rPr lang="en-US" sz="1800" dirty="0">
                <a:cs typeface="Calibri"/>
              </a:rPr>
              <a:t>Most efficient energy configuration represented by the scatter dot</a:t>
            </a:r>
          </a:p>
          <a:p>
            <a:pPr algn="just">
              <a:buFont typeface="Wingdings" pitchFamily="2" charset="2"/>
              <a:buChar char="§"/>
            </a:pPr>
            <a:r>
              <a:rPr lang="en-US" sz="1800" dirty="0">
                <a:cs typeface="Calibri"/>
              </a:rPr>
              <a:t>‘</a:t>
            </a:r>
            <a:r>
              <a:rPr lang="en-US" sz="1800" b="1" dirty="0">
                <a:cs typeface="Calibri"/>
              </a:rPr>
              <a:t>% Diff</a:t>
            </a:r>
            <a:r>
              <a:rPr lang="en-US" sz="1800" dirty="0">
                <a:cs typeface="Calibri"/>
              </a:rPr>
              <a:t>’ value represents the difference in energy consumption between DVFS and the most optimal configuration obtained by full-sweep</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48</a:t>
            </a:fld>
            <a:endParaRPr lang="en-US" dirty="0"/>
          </a:p>
        </p:txBody>
      </p:sp>
      <p:pic>
        <p:nvPicPr>
          <p:cNvPr id="8" name="Picture 7">
            <a:extLst>
              <a:ext uri="{FF2B5EF4-FFF2-40B4-BE49-F238E27FC236}">
                <a16:creationId xmlns:a16="http://schemas.microsoft.com/office/drawing/2014/main" id="{E9092F00-CBF3-46A9-99C0-41B89C780B86}"/>
              </a:ext>
            </a:extLst>
          </p:cNvPr>
          <p:cNvPicPr>
            <a:picLocks noChangeAspect="1"/>
          </p:cNvPicPr>
          <p:nvPr/>
        </p:nvPicPr>
        <p:blipFill>
          <a:blip r:embed="rId3"/>
          <a:stretch>
            <a:fillRect/>
          </a:stretch>
        </p:blipFill>
        <p:spPr>
          <a:xfrm>
            <a:off x="6808033" y="1473868"/>
            <a:ext cx="4488571" cy="4193006"/>
          </a:xfrm>
          <a:prstGeom prst="rect">
            <a:avLst/>
          </a:prstGeom>
        </p:spPr>
      </p:pic>
      <p:cxnSp>
        <p:nvCxnSpPr>
          <p:cNvPr id="4" name="Straight Arrow Connector 3">
            <a:extLst>
              <a:ext uri="{FF2B5EF4-FFF2-40B4-BE49-F238E27FC236}">
                <a16:creationId xmlns:a16="http://schemas.microsoft.com/office/drawing/2014/main" id="{ADD4E1DB-6B38-1978-2851-F0458D2BC7F2}"/>
              </a:ext>
            </a:extLst>
          </p:cNvPr>
          <p:cNvCxnSpPr>
            <a:cxnSpLocks/>
          </p:cNvCxnSpPr>
          <p:nvPr/>
        </p:nvCxnSpPr>
        <p:spPr>
          <a:xfrm flipV="1">
            <a:off x="10048673" y="4883285"/>
            <a:ext cx="710118" cy="932495"/>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5A1C85C-D9B8-19FB-F8C1-2BF2C5EFE5C4}"/>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Energy Topology plots</a:t>
            </a:r>
            <a:endParaRPr lang="en-US" sz="3600" kern="0" dirty="0"/>
          </a:p>
        </p:txBody>
      </p:sp>
    </p:spTree>
    <p:extLst>
      <p:ext uri="{BB962C8B-B14F-4D97-AF65-F5344CB8AC3E}">
        <p14:creationId xmlns:p14="http://schemas.microsoft.com/office/powerpoint/2010/main" val="4015246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537542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Depicts a heatmap of energy consumption at various CPU/GPU configurations</a:t>
            </a:r>
          </a:p>
          <a:p>
            <a:pPr algn="just">
              <a:buFont typeface="Wingdings" pitchFamily="2" charset="2"/>
              <a:buChar char="§"/>
            </a:pPr>
            <a:r>
              <a:rPr lang="en-US" sz="1800" dirty="0">
                <a:cs typeface="Calibri"/>
              </a:rPr>
              <a:t>Blue boundary lines represents the energy consumption by DVFS for the workload</a:t>
            </a:r>
          </a:p>
          <a:p>
            <a:pPr algn="just">
              <a:buFont typeface="Wingdings" pitchFamily="2" charset="2"/>
              <a:buChar char="§"/>
            </a:pPr>
            <a:r>
              <a:rPr lang="en-US" sz="1800" dirty="0">
                <a:cs typeface="Calibri"/>
              </a:rPr>
              <a:t>Most efficient energy configuration represented by the scatter dot</a:t>
            </a:r>
          </a:p>
          <a:p>
            <a:pPr algn="just">
              <a:buFont typeface="Wingdings" pitchFamily="2" charset="2"/>
              <a:buChar char="§"/>
            </a:pPr>
            <a:r>
              <a:rPr lang="en-US" sz="1800" dirty="0">
                <a:cs typeface="Calibri"/>
              </a:rPr>
              <a:t>‘</a:t>
            </a:r>
            <a:r>
              <a:rPr lang="en-US" sz="1800" b="1" dirty="0">
                <a:cs typeface="Calibri"/>
              </a:rPr>
              <a:t>% Diff</a:t>
            </a:r>
            <a:r>
              <a:rPr lang="en-US" sz="1800" dirty="0">
                <a:cs typeface="Calibri"/>
              </a:rPr>
              <a:t>’ value represents the difference in energy consumption between DVFS and the most optimal configuration obtained by full-sweep</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49</a:t>
            </a:fld>
            <a:endParaRPr lang="en-US" dirty="0"/>
          </a:p>
        </p:txBody>
      </p:sp>
      <p:pic>
        <p:nvPicPr>
          <p:cNvPr id="8" name="Picture 7">
            <a:extLst>
              <a:ext uri="{FF2B5EF4-FFF2-40B4-BE49-F238E27FC236}">
                <a16:creationId xmlns:a16="http://schemas.microsoft.com/office/drawing/2014/main" id="{E9092F00-CBF3-46A9-99C0-41B89C780B86}"/>
              </a:ext>
            </a:extLst>
          </p:cNvPr>
          <p:cNvPicPr>
            <a:picLocks noChangeAspect="1"/>
          </p:cNvPicPr>
          <p:nvPr/>
        </p:nvPicPr>
        <p:blipFill>
          <a:blip r:embed="rId3"/>
          <a:stretch>
            <a:fillRect/>
          </a:stretch>
        </p:blipFill>
        <p:spPr>
          <a:xfrm>
            <a:off x="6808033" y="1473868"/>
            <a:ext cx="4488571" cy="4193006"/>
          </a:xfrm>
          <a:prstGeom prst="rect">
            <a:avLst/>
          </a:prstGeom>
        </p:spPr>
      </p:pic>
      <p:sp>
        <p:nvSpPr>
          <p:cNvPr id="7" name="Rectangle: Rounded Corners 6">
            <a:extLst>
              <a:ext uri="{FF2B5EF4-FFF2-40B4-BE49-F238E27FC236}">
                <a16:creationId xmlns:a16="http://schemas.microsoft.com/office/drawing/2014/main" id="{4BF03A1C-C033-2FA3-7FAE-55C22681CF20}"/>
              </a:ext>
            </a:extLst>
          </p:cNvPr>
          <p:cNvSpPr/>
          <p:nvPr/>
        </p:nvSpPr>
        <p:spPr>
          <a:xfrm rot="399664">
            <a:off x="7445014" y="5331066"/>
            <a:ext cx="1468990" cy="432955"/>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Rectangle: Rounded Corners 8">
            <a:extLst>
              <a:ext uri="{FF2B5EF4-FFF2-40B4-BE49-F238E27FC236}">
                <a16:creationId xmlns:a16="http://schemas.microsoft.com/office/drawing/2014/main" id="{D1BA3197-F15B-23FD-B397-8C8090746A96}"/>
              </a:ext>
            </a:extLst>
          </p:cNvPr>
          <p:cNvSpPr/>
          <p:nvPr/>
        </p:nvSpPr>
        <p:spPr>
          <a:xfrm rot="17363283">
            <a:off x="9468300" y="4685691"/>
            <a:ext cx="1468990" cy="432955"/>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Title 1">
            <a:extLst>
              <a:ext uri="{FF2B5EF4-FFF2-40B4-BE49-F238E27FC236}">
                <a16:creationId xmlns:a16="http://schemas.microsoft.com/office/drawing/2014/main" id="{B03932B5-C509-77DC-E300-79F8025EB413}"/>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Energy Topology plots</a:t>
            </a:r>
            <a:endParaRPr lang="en-US" sz="3600" kern="0" dirty="0"/>
          </a:p>
        </p:txBody>
      </p:sp>
    </p:spTree>
    <p:extLst>
      <p:ext uri="{BB962C8B-B14F-4D97-AF65-F5344CB8AC3E}">
        <p14:creationId xmlns:p14="http://schemas.microsoft.com/office/powerpoint/2010/main" val="188715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7" y="2241369"/>
            <a:ext cx="4997003" cy="3313914"/>
          </a:xfrm>
        </p:spPr>
        <p:txBody>
          <a:bodyPr vert="horz" lIns="91440" tIns="45720" rIns="91440" bIns="45720" numCol="1" spcCol="365760" rtlCol="0" anchor="t">
            <a:noAutofit/>
          </a:bodyPr>
          <a:lstStyle/>
          <a:p>
            <a:pPr algn="just">
              <a:buFont typeface="Wingdings" pitchFamily="2" charset="2"/>
              <a:buChar char="§"/>
            </a:pPr>
            <a:r>
              <a:rPr lang="en-US" sz="1800" dirty="0"/>
              <a:t>Two hardware knobs that we consider for our analysis are </a:t>
            </a:r>
            <a:r>
              <a:rPr lang="en-US" sz="1800" b="1" dirty="0">
                <a:solidFill>
                  <a:schemeClr val="accent1">
                    <a:lumMod val="75000"/>
                  </a:schemeClr>
                </a:solidFill>
              </a:rPr>
              <a:t>CPU/GPU frequency</a:t>
            </a:r>
          </a:p>
          <a:p>
            <a:pPr algn="just">
              <a:buFont typeface="Wingdings" pitchFamily="2" charset="2"/>
              <a:buChar char="§"/>
            </a:pPr>
            <a:r>
              <a:rPr lang="en-US" sz="1800" dirty="0"/>
              <a:t>Naively adjusting operating CPU/GPU frequency may be sub-optimal</a:t>
            </a:r>
          </a:p>
          <a:p>
            <a:pPr algn="just">
              <a:buFont typeface="Wingdings" pitchFamily="2" charset="2"/>
              <a:buChar char="§"/>
            </a:pPr>
            <a:r>
              <a:rPr lang="en-US" sz="1800" dirty="0"/>
              <a:t>Large parameter space in terms of operating CPU/GPU frequency </a:t>
            </a:r>
          </a:p>
          <a:p>
            <a:pPr algn="just">
              <a:buFont typeface="Wingdings" pitchFamily="2" charset="2"/>
              <a:buChar char="§"/>
            </a:pPr>
            <a:r>
              <a:rPr lang="en-US" sz="1800" dirty="0"/>
              <a:t>Each DNN architecture needs to be studied separately due to varying complexity</a:t>
            </a:r>
          </a:p>
          <a:p>
            <a:pPr algn="just">
              <a:buFont typeface="Wingdings" pitchFamily="2" charset="2"/>
              <a:buChar char="§"/>
            </a:pPr>
            <a:endParaRPr lang="en-US" sz="1800" dirty="0">
              <a:cs typeface="Calibri"/>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a:t>
            </a:fld>
            <a:endParaRPr lang="en-US" dirty="0"/>
          </a:p>
        </p:txBody>
      </p:sp>
      <p:graphicFrame>
        <p:nvGraphicFramePr>
          <p:cNvPr id="5" name="Table 4">
            <a:extLst>
              <a:ext uri="{FF2B5EF4-FFF2-40B4-BE49-F238E27FC236}">
                <a16:creationId xmlns:a16="http://schemas.microsoft.com/office/drawing/2014/main" id="{A0E128A3-7C77-8D53-2DB4-412512D1AF09}"/>
              </a:ext>
            </a:extLst>
          </p:cNvPr>
          <p:cNvGraphicFramePr>
            <a:graphicFrameLocks noGrp="1"/>
          </p:cNvGraphicFramePr>
          <p:nvPr>
            <p:extLst>
              <p:ext uri="{D42A27DB-BD31-4B8C-83A1-F6EECF244321}">
                <p14:modId xmlns:p14="http://schemas.microsoft.com/office/powerpoint/2010/main" val="1568860944"/>
              </p:ext>
            </p:extLst>
          </p:nvPr>
        </p:nvGraphicFramePr>
        <p:xfrm>
          <a:off x="6668502" y="2435286"/>
          <a:ext cx="4607984" cy="2926080"/>
        </p:xfrm>
        <a:graphic>
          <a:graphicData uri="http://schemas.openxmlformats.org/drawingml/2006/table">
            <a:tbl>
              <a:tblPr firstRow="1" bandRow="1">
                <a:tableStyleId>{5C22544A-7EE6-4342-B048-85BDC9FD1C3A}</a:tableStyleId>
              </a:tblPr>
              <a:tblGrid>
                <a:gridCol w="1491917">
                  <a:extLst>
                    <a:ext uri="{9D8B030D-6E8A-4147-A177-3AD203B41FA5}">
                      <a16:colId xmlns:a16="http://schemas.microsoft.com/office/drawing/2014/main" val="1084242352"/>
                    </a:ext>
                  </a:extLst>
                </a:gridCol>
                <a:gridCol w="1046747">
                  <a:extLst>
                    <a:ext uri="{9D8B030D-6E8A-4147-A177-3AD203B41FA5}">
                      <a16:colId xmlns:a16="http://schemas.microsoft.com/office/drawing/2014/main" val="3952152361"/>
                    </a:ext>
                  </a:extLst>
                </a:gridCol>
                <a:gridCol w="1034716">
                  <a:extLst>
                    <a:ext uri="{9D8B030D-6E8A-4147-A177-3AD203B41FA5}">
                      <a16:colId xmlns:a16="http://schemas.microsoft.com/office/drawing/2014/main" val="2163754638"/>
                    </a:ext>
                  </a:extLst>
                </a:gridCol>
                <a:gridCol w="1034604">
                  <a:extLst>
                    <a:ext uri="{9D8B030D-6E8A-4147-A177-3AD203B41FA5}">
                      <a16:colId xmlns:a16="http://schemas.microsoft.com/office/drawing/2014/main" val="3974865993"/>
                    </a:ext>
                  </a:extLst>
                </a:gridCol>
              </a:tblGrid>
              <a:tr h="720315">
                <a:tc>
                  <a:txBody>
                    <a:bodyPr/>
                    <a:lstStyle/>
                    <a:p>
                      <a:endParaRPr lang="en-US" dirty="0"/>
                    </a:p>
                  </a:txBody>
                  <a:tcPr/>
                </a:tc>
                <a:tc>
                  <a:txBody>
                    <a:bodyPr/>
                    <a:lstStyle/>
                    <a:p>
                      <a:r>
                        <a:rPr lang="en-US" dirty="0"/>
                        <a:t>Jetson Nano</a:t>
                      </a:r>
                    </a:p>
                    <a:p>
                      <a:endParaRPr lang="en-US" dirty="0"/>
                    </a:p>
                  </a:txBody>
                  <a:tcPr/>
                </a:tc>
                <a:tc>
                  <a:txBody>
                    <a:bodyPr/>
                    <a:lstStyle/>
                    <a:p>
                      <a:r>
                        <a:rPr lang="en-US" dirty="0"/>
                        <a:t>Xavier NX</a:t>
                      </a:r>
                    </a:p>
                  </a:txBody>
                  <a:tcPr/>
                </a:tc>
                <a:tc>
                  <a:txBody>
                    <a:bodyPr/>
                    <a:lstStyle/>
                    <a:p>
                      <a:r>
                        <a:rPr lang="en-US" dirty="0"/>
                        <a:t>Orin NX</a:t>
                      </a:r>
                    </a:p>
                  </a:txBody>
                  <a:tcPr/>
                </a:tc>
                <a:extLst>
                  <a:ext uri="{0D108BD9-81ED-4DB2-BD59-A6C34878D82A}">
                    <a16:rowId xmlns:a16="http://schemas.microsoft.com/office/drawing/2014/main" val="469120642"/>
                  </a:ext>
                </a:extLst>
              </a:tr>
              <a:tr h="720315">
                <a:tc>
                  <a:txBody>
                    <a:bodyPr/>
                    <a:lstStyle/>
                    <a:p>
                      <a:r>
                        <a:rPr lang="en-US" b="1" u="sng" dirty="0"/>
                        <a:t>CPU Frequency (Steps)</a:t>
                      </a:r>
                    </a:p>
                  </a:txBody>
                  <a:tcPr/>
                </a:tc>
                <a:tc>
                  <a:txBody>
                    <a:bodyPr/>
                    <a:lstStyle/>
                    <a:p>
                      <a:pPr algn="ctr"/>
                      <a:r>
                        <a:rPr lang="en-US" sz="1800" dirty="0"/>
                        <a:t>15</a:t>
                      </a:r>
                    </a:p>
                  </a:txBody>
                  <a:tcPr/>
                </a:tc>
                <a:tc>
                  <a:txBody>
                    <a:bodyPr/>
                    <a:lstStyle/>
                    <a:p>
                      <a:pPr algn="ctr"/>
                      <a:r>
                        <a:rPr lang="en-US" sz="1800" dirty="0"/>
                        <a:t>25</a:t>
                      </a:r>
                    </a:p>
                  </a:txBody>
                  <a:tcPr/>
                </a:tc>
                <a:tc>
                  <a:txBody>
                    <a:bodyPr/>
                    <a:lstStyle/>
                    <a:p>
                      <a:pPr algn="ctr"/>
                      <a:r>
                        <a:rPr lang="en-US" sz="1800" dirty="0"/>
                        <a:t>26</a:t>
                      </a:r>
                    </a:p>
                  </a:txBody>
                  <a:tcPr/>
                </a:tc>
                <a:extLst>
                  <a:ext uri="{0D108BD9-81ED-4DB2-BD59-A6C34878D82A}">
                    <a16:rowId xmlns:a16="http://schemas.microsoft.com/office/drawing/2014/main" val="1110565522"/>
                  </a:ext>
                </a:extLst>
              </a:tr>
              <a:tr h="720315">
                <a:tc>
                  <a:txBody>
                    <a:bodyPr/>
                    <a:lstStyle/>
                    <a:p>
                      <a:r>
                        <a:rPr lang="en-US" b="1" u="sng" dirty="0"/>
                        <a:t>GPU Frequency (Steps)</a:t>
                      </a:r>
                    </a:p>
                  </a:txBody>
                  <a:tcPr/>
                </a:tc>
                <a:tc>
                  <a:txBody>
                    <a:bodyPr/>
                    <a:lstStyle/>
                    <a:p>
                      <a:pPr algn="ctr"/>
                      <a:r>
                        <a:rPr lang="en-US" sz="1800" dirty="0"/>
                        <a:t>12</a:t>
                      </a:r>
                    </a:p>
                  </a:txBody>
                  <a:tcPr/>
                </a:tc>
                <a:tc>
                  <a:txBody>
                    <a:bodyPr/>
                    <a:lstStyle/>
                    <a:p>
                      <a:pPr algn="ctr"/>
                      <a:r>
                        <a:rPr lang="en-US" sz="1800" dirty="0"/>
                        <a:t>15</a:t>
                      </a:r>
                    </a:p>
                  </a:txBody>
                  <a:tcPr/>
                </a:tc>
                <a:tc>
                  <a:txBody>
                    <a:bodyPr/>
                    <a:lstStyle/>
                    <a:p>
                      <a:pPr algn="ctr"/>
                      <a:r>
                        <a:rPr lang="en-US" sz="1800" dirty="0"/>
                        <a:t>7</a:t>
                      </a:r>
                    </a:p>
                  </a:txBody>
                  <a:tcPr/>
                </a:tc>
                <a:extLst>
                  <a:ext uri="{0D108BD9-81ED-4DB2-BD59-A6C34878D82A}">
                    <a16:rowId xmlns:a16="http://schemas.microsoft.com/office/drawing/2014/main" val="3400271435"/>
                  </a:ext>
                </a:extLst>
              </a:tr>
              <a:tr h="720315">
                <a:tc>
                  <a:txBody>
                    <a:bodyPr/>
                    <a:lstStyle/>
                    <a:p>
                      <a:r>
                        <a:rPr lang="en-US" b="1" u="sng" dirty="0"/>
                        <a:t>Total Configurations</a:t>
                      </a:r>
                    </a:p>
                    <a:p>
                      <a:endParaRPr lang="en-US" b="1" u="sng" dirty="0"/>
                    </a:p>
                  </a:txBody>
                  <a:tcPr/>
                </a:tc>
                <a:tc>
                  <a:txBody>
                    <a:bodyPr/>
                    <a:lstStyle/>
                    <a:p>
                      <a:pPr algn="ctr"/>
                      <a:r>
                        <a:rPr lang="en-US" sz="1800" dirty="0"/>
                        <a:t>180</a:t>
                      </a:r>
                    </a:p>
                  </a:txBody>
                  <a:tcPr/>
                </a:tc>
                <a:tc>
                  <a:txBody>
                    <a:bodyPr/>
                    <a:lstStyle/>
                    <a:p>
                      <a:pPr algn="ctr"/>
                      <a:r>
                        <a:rPr lang="en-US" sz="1800" dirty="0"/>
                        <a:t>375</a:t>
                      </a:r>
                    </a:p>
                  </a:txBody>
                  <a:tcPr/>
                </a:tc>
                <a:tc>
                  <a:txBody>
                    <a:bodyPr/>
                    <a:lstStyle/>
                    <a:p>
                      <a:pPr algn="ctr"/>
                      <a:r>
                        <a:rPr lang="en-US" sz="1800" dirty="0"/>
                        <a:t>182</a:t>
                      </a:r>
                    </a:p>
                  </a:txBody>
                  <a:tcPr/>
                </a:tc>
                <a:extLst>
                  <a:ext uri="{0D108BD9-81ED-4DB2-BD59-A6C34878D82A}">
                    <a16:rowId xmlns:a16="http://schemas.microsoft.com/office/drawing/2014/main" val="1640304107"/>
                  </a:ext>
                </a:extLst>
              </a:tr>
            </a:tbl>
          </a:graphicData>
        </a:graphic>
      </p:graphicFrame>
      <p:sp>
        <p:nvSpPr>
          <p:cNvPr id="6" name="Title 1">
            <a:extLst>
              <a:ext uri="{FF2B5EF4-FFF2-40B4-BE49-F238E27FC236}">
                <a16:creationId xmlns:a16="http://schemas.microsoft.com/office/drawing/2014/main" id="{AF48F43D-C1A4-F61F-542F-B6ABC7AD78F7}"/>
              </a:ext>
            </a:extLst>
          </p:cNvPr>
          <p:cNvSpPr txBox="1">
            <a:spLocks/>
          </p:cNvSpPr>
          <p:nvPr/>
        </p:nvSpPr>
        <p:spPr>
          <a:xfrm>
            <a:off x="1141956" y="878858"/>
            <a:ext cx="10058400" cy="7292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t>Challenges of energy-optimal DNN deployments on edge</a:t>
            </a:r>
            <a:endParaRPr lang="en-US" sz="3600" kern="0" dirty="0">
              <a:cs typeface="Calibri Light"/>
            </a:endParaRPr>
          </a:p>
        </p:txBody>
      </p:sp>
    </p:spTree>
    <p:extLst>
      <p:ext uri="{BB962C8B-B14F-4D97-AF65-F5344CB8AC3E}">
        <p14:creationId xmlns:p14="http://schemas.microsoft.com/office/powerpoint/2010/main" val="17776698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537542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Depicts a heatmap of energy consumption at various CPU/GPU configurations</a:t>
            </a:r>
          </a:p>
          <a:p>
            <a:pPr algn="just">
              <a:buFont typeface="Wingdings" pitchFamily="2" charset="2"/>
              <a:buChar char="§"/>
            </a:pPr>
            <a:r>
              <a:rPr lang="en-US" sz="1800" dirty="0">
                <a:cs typeface="Calibri"/>
              </a:rPr>
              <a:t>Blue boundary lines represents the energy consumption by DVFS for the workload</a:t>
            </a:r>
          </a:p>
          <a:p>
            <a:pPr algn="just">
              <a:buFont typeface="Wingdings" pitchFamily="2" charset="2"/>
              <a:buChar char="§"/>
            </a:pPr>
            <a:r>
              <a:rPr lang="en-US" sz="1800" dirty="0">
                <a:cs typeface="Calibri"/>
              </a:rPr>
              <a:t>Most efficient energy configuration represented by the scatter dot</a:t>
            </a:r>
          </a:p>
          <a:p>
            <a:pPr algn="just">
              <a:buFont typeface="Wingdings" pitchFamily="2" charset="2"/>
              <a:buChar char="§"/>
            </a:pPr>
            <a:r>
              <a:rPr lang="en-US" sz="1800" dirty="0">
                <a:cs typeface="Calibri"/>
              </a:rPr>
              <a:t>‘</a:t>
            </a:r>
            <a:r>
              <a:rPr lang="en-US" sz="1800" b="1" dirty="0">
                <a:cs typeface="Calibri"/>
              </a:rPr>
              <a:t>% Diff</a:t>
            </a:r>
            <a:r>
              <a:rPr lang="en-US" sz="1800" dirty="0">
                <a:cs typeface="Calibri"/>
              </a:rPr>
              <a:t>’ value represents the difference in energy consumption between DVFS and the most optimal configuration obtained by full-sweep</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50</a:t>
            </a:fld>
            <a:endParaRPr lang="en-US" dirty="0"/>
          </a:p>
        </p:txBody>
      </p:sp>
      <p:pic>
        <p:nvPicPr>
          <p:cNvPr id="8" name="Picture 7">
            <a:extLst>
              <a:ext uri="{FF2B5EF4-FFF2-40B4-BE49-F238E27FC236}">
                <a16:creationId xmlns:a16="http://schemas.microsoft.com/office/drawing/2014/main" id="{E9092F00-CBF3-46A9-99C0-41B89C780B86}"/>
              </a:ext>
            </a:extLst>
          </p:cNvPr>
          <p:cNvPicPr>
            <a:picLocks noChangeAspect="1"/>
          </p:cNvPicPr>
          <p:nvPr/>
        </p:nvPicPr>
        <p:blipFill>
          <a:blip r:embed="rId3"/>
          <a:stretch>
            <a:fillRect/>
          </a:stretch>
        </p:blipFill>
        <p:spPr>
          <a:xfrm>
            <a:off x="6808033" y="1473868"/>
            <a:ext cx="4488571" cy="4193006"/>
          </a:xfrm>
          <a:prstGeom prst="rect">
            <a:avLst/>
          </a:prstGeom>
        </p:spPr>
      </p:pic>
      <p:sp>
        <p:nvSpPr>
          <p:cNvPr id="11" name="Rectangle: Rounded Corners 10">
            <a:extLst>
              <a:ext uri="{FF2B5EF4-FFF2-40B4-BE49-F238E27FC236}">
                <a16:creationId xmlns:a16="http://schemas.microsoft.com/office/drawing/2014/main" id="{3B268DB2-08AF-0548-FE85-0671FFF6914C}"/>
              </a:ext>
            </a:extLst>
          </p:cNvPr>
          <p:cNvSpPr/>
          <p:nvPr/>
        </p:nvSpPr>
        <p:spPr>
          <a:xfrm rot="5400000">
            <a:off x="9692104" y="2770209"/>
            <a:ext cx="1468990" cy="432955"/>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Title 1">
            <a:extLst>
              <a:ext uri="{FF2B5EF4-FFF2-40B4-BE49-F238E27FC236}">
                <a16:creationId xmlns:a16="http://schemas.microsoft.com/office/drawing/2014/main" id="{23092FA7-10A6-50AF-469D-E8597C20FC60}"/>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Energy Topology plots</a:t>
            </a:r>
            <a:endParaRPr lang="en-US" sz="3600" kern="0" dirty="0"/>
          </a:p>
        </p:txBody>
      </p:sp>
    </p:spTree>
    <p:extLst>
      <p:ext uri="{BB962C8B-B14F-4D97-AF65-F5344CB8AC3E}">
        <p14:creationId xmlns:p14="http://schemas.microsoft.com/office/powerpoint/2010/main" val="2773400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537542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Depicts a heatmap of energy consumption at various CPU/GPU configurations</a:t>
            </a:r>
          </a:p>
          <a:p>
            <a:pPr algn="just">
              <a:buFont typeface="Wingdings" pitchFamily="2" charset="2"/>
              <a:buChar char="§"/>
            </a:pPr>
            <a:r>
              <a:rPr lang="en-US" sz="1800" dirty="0">
                <a:cs typeface="Calibri"/>
              </a:rPr>
              <a:t>Blue boundary lines represents the energy consumption by DVFS for the workload</a:t>
            </a:r>
          </a:p>
          <a:p>
            <a:pPr algn="just">
              <a:buFont typeface="Wingdings" pitchFamily="2" charset="2"/>
              <a:buChar char="§"/>
            </a:pPr>
            <a:r>
              <a:rPr lang="en-US" sz="1800" dirty="0">
                <a:cs typeface="Calibri"/>
              </a:rPr>
              <a:t>Most efficient energy configuration represented by the scatter dot</a:t>
            </a:r>
          </a:p>
          <a:p>
            <a:pPr algn="just">
              <a:buFont typeface="Wingdings" pitchFamily="2" charset="2"/>
              <a:buChar char="§"/>
            </a:pPr>
            <a:r>
              <a:rPr lang="en-US" sz="1800" dirty="0">
                <a:cs typeface="Calibri"/>
              </a:rPr>
              <a:t>‘</a:t>
            </a:r>
            <a:r>
              <a:rPr lang="en-US" sz="1800" b="1" dirty="0">
                <a:cs typeface="Calibri"/>
              </a:rPr>
              <a:t>% Diff</a:t>
            </a:r>
            <a:r>
              <a:rPr lang="en-US" sz="1800" dirty="0">
                <a:cs typeface="Calibri"/>
              </a:rPr>
              <a:t>’ value represents the difference in energy consumption between DVFS and the most optimal configuration obtained by full-sweep</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51</a:t>
            </a:fld>
            <a:endParaRPr lang="en-US" dirty="0"/>
          </a:p>
        </p:txBody>
      </p:sp>
      <p:pic>
        <p:nvPicPr>
          <p:cNvPr id="8" name="Picture 7">
            <a:extLst>
              <a:ext uri="{FF2B5EF4-FFF2-40B4-BE49-F238E27FC236}">
                <a16:creationId xmlns:a16="http://schemas.microsoft.com/office/drawing/2014/main" id="{E9092F00-CBF3-46A9-99C0-41B89C780B86}"/>
              </a:ext>
            </a:extLst>
          </p:cNvPr>
          <p:cNvPicPr>
            <a:picLocks noChangeAspect="1"/>
          </p:cNvPicPr>
          <p:nvPr/>
        </p:nvPicPr>
        <p:blipFill>
          <a:blip r:embed="rId3"/>
          <a:stretch>
            <a:fillRect/>
          </a:stretch>
        </p:blipFill>
        <p:spPr>
          <a:xfrm>
            <a:off x="6808033" y="1473868"/>
            <a:ext cx="4488571" cy="4193006"/>
          </a:xfrm>
          <a:prstGeom prst="rect">
            <a:avLst/>
          </a:prstGeom>
        </p:spPr>
      </p:pic>
      <p:cxnSp>
        <p:nvCxnSpPr>
          <p:cNvPr id="5" name="Straight Arrow Connector 4">
            <a:extLst>
              <a:ext uri="{FF2B5EF4-FFF2-40B4-BE49-F238E27FC236}">
                <a16:creationId xmlns:a16="http://schemas.microsoft.com/office/drawing/2014/main" id="{18DB10B1-E040-D75E-C5B6-BE4323032651}"/>
              </a:ext>
            </a:extLst>
          </p:cNvPr>
          <p:cNvCxnSpPr>
            <a:cxnSpLocks/>
          </p:cNvCxnSpPr>
          <p:nvPr/>
        </p:nvCxnSpPr>
        <p:spPr>
          <a:xfrm flipH="1" flipV="1">
            <a:off x="7422205" y="4286820"/>
            <a:ext cx="733394" cy="734951"/>
          </a:xfrm>
          <a:prstGeom prst="straightConnector1">
            <a:avLst/>
          </a:prstGeom>
          <a:ln w="57150">
            <a:solidFill>
              <a:srgbClr val="9E282A"/>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A3BF8C7-B407-63B4-FA66-EC94DF7A1D0D}"/>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Energy Topology plots</a:t>
            </a:r>
            <a:endParaRPr lang="en-US" sz="3600" kern="0" dirty="0"/>
          </a:p>
        </p:txBody>
      </p:sp>
    </p:spTree>
    <p:extLst>
      <p:ext uri="{BB962C8B-B14F-4D97-AF65-F5344CB8AC3E}">
        <p14:creationId xmlns:p14="http://schemas.microsoft.com/office/powerpoint/2010/main" val="17444669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537542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Depicts a heatmap of energy consumption at various CPU/GPU configurations</a:t>
            </a:r>
          </a:p>
          <a:p>
            <a:pPr algn="just">
              <a:buFont typeface="Wingdings" pitchFamily="2" charset="2"/>
              <a:buChar char="§"/>
            </a:pPr>
            <a:r>
              <a:rPr lang="en-US" sz="1800" dirty="0">
                <a:cs typeface="Calibri"/>
              </a:rPr>
              <a:t>Blue boundary lines represents the energy consumption by DVFS for the workload</a:t>
            </a:r>
          </a:p>
          <a:p>
            <a:pPr algn="just">
              <a:buFont typeface="Wingdings" pitchFamily="2" charset="2"/>
              <a:buChar char="§"/>
            </a:pPr>
            <a:r>
              <a:rPr lang="en-US" sz="1800" dirty="0">
                <a:cs typeface="Calibri"/>
              </a:rPr>
              <a:t>Most efficient energy configuration represented by the scatter dot</a:t>
            </a:r>
          </a:p>
          <a:p>
            <a:pPr algn="just">
              <a:buFont typeface="Wingdings" pitchFamily="2" charset="2"/>
              <a:buChar char="§"/>
            </a:pPr>
            <a:r>
              <a:rPr lang="en-US" sz="1800" dirty="0">
                <a:cs typeface="Calibri"/>
              </a:rPr>
              <a:t>‘</a:t>
            </a:r>
            <a:r>
              <a:rPr lang="en-US" sz="1800" b="1" dirty="0">
                <a:cs typeface="Calibri"/>
              </a:rPr>
              <a:t>% Diff</a:t>
            </a:r>
            <a:r>
              <a:rPr lang="en-US" sz="1800" dirty="0">
                <a:cs typeface="Calibri"/>
              </a:rPr>
              <a:t>’ value represents the difference in energy consumption between DVFS and the most optimal configuration obtained by full-sweep</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52</a:t>
            </a:fld>
            <a:endParaRPr lang="en-US" dirty="0"/>
          </a:p>
        </p:txBody>
      </p:sp>
      <p:pic>
        <p:nvPicPr>
          <p:cNvPr id="8" name="Picture 7">
            <a:extLst>
              <a:ext uri="{FF2B5EF4-FFF2-40B4-BE49-F238E27FC236}">
                <a16:creationId xmlns:a16="http://schemas.microsoft.com/office/drawing/2014/main" id="{E9092F00-CBF3-46A9-99C0-41B89C780B86}"/>
              </a:ext>
            </a:extLst>
          </p:cNvPr>
          <p:cNvPicPr>
            <a:picLocks noChangeAspect="1"/>
          </p:cNvPicPr>
          <p:nvPr/>
        </p:nvPicPr>
        <p:blipFill>
          <a:blip r:embed="rId3"/>
          <a:stretch>
            <a:fillRect/>
          </a:stretch>
        </p:blipFill>
        <p:spPr>
          <a:xfrm>
            <a:off x="6808033" y="1473868"/>
            <a:ext cx="4488571" cy="4193006"/>
          </a:xfrm>
          <a:prstGeom prst="rect">
            <a:avLst/>
          </a:prstGeom>
        </p:spPr>
      </p:pic>
      <p:cxnSp>
        <p:nvCxnSpPr>
          <p:cNvPr id="5" name="Straight Arrow Connector 4">
            <a:extLst>
              <a:ext uri="{FF2B5EF4-FFF2-40B4-BE49-F238E27FC236}">
                <a16:creationId xmlns:a16="http://schemas.microsoft.com/office/drawing/2014/main" id="{18DB10B1-E040-D75E-C5B6-BE4323032651}"/>
              </a:ext>
            </a:extLst>
          </p:cNvPr>
          <p:cNvCxnSpPr>
            <a:cxnSpLocks/>
          </p:cNvCxnSpPr>
          <p:nvPr/>
        </p:nvCxnSpPr>
        <p:spPr>
          <a:xfrm flipH="1" flipV="1">
            <a:off x="8894901" y="4249059"/>
            <a:ext cx="540929" cy="994150"/>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FB2B2FF-CDFF-B930-C815-EFCA3217A3DF}"/>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Energy Topology plots</a:t>
            </a:r>
            <a:endParaRPr lang="en-US" sz="3600" kern="0" dirty="0"/>
          </a:p>
        </p:txBody>
      </p:sp>
    </p:spTree>
    <p:extLst>
      <p:ext uri="{BB962C8B-B14F-4D97-AF65-F5344CB8AC3E}">
        <p14:creationId xmlns:p14="http://schemas.microsoft.com/office/powerpoint/2010/main" val="26339028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537542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Depicts a heatmap of energy consumption at various CPU/GPU configurations</a:t>
            </a:r>
          </a:p>
          <a:p>
            <a:pPr algn="just">
              <a:buFont typeface="Wingdings" pitchFamily="2" charset="2"/>
              <a:buChar char="§"/>
            </a:pPr>
            <a:r>
              <a:rPr lang="en-US" sz="1800" dirty="0">
                <a:cs typeface="Calibri"/>
              </a:rPr>
              <a:t>Blue boundary lines represents the energy consumption by DVFS for the workload</a:t>
            </a:r>
          </a:p>
          <a:p>
            <a:pPr algn="just">
              <a:buFont typeface="Wingdings" pitchFamily="2" charset="2"/>
              <a:buChar char="§"/>
            </a:pPr>
            <a:r>
              <a:rPr lang="en-US" sz="1800" dirty="0">
                <a:cs typeface="Calibri"/>
              </a:rPr>
              <a:t>Most efficient energy configuration represented by the scatter dot</a:t>
            </a:r>
          </a:p>
          <a:p>
            <a:pPr algn="just">
              <a:buFont typeface="Wingdings" pitchFamily="2" charset="2"/>
              <a:buChar char="§"/>
            </a:pPr>
            <a:r>
              <a:rPr lang="en-US" sz="1800" dirty="0">
                <a:cs typeface="Calibri"/>
              </a:rPr>
              <a:t>‘</a:t>
            </a:r>
            <a:r>
              <a:rPr lang="en-US" sz="1800" b="1" dirty="0">
                <a:cs typeface="Calibri"/>
              </a:rPr>
              <a:t>% Diff</a:t>
            </a:r>
            <a:r>
              <a:rPr lang="en-US" sz="1800" dirty="0">
                <a:cs typeface="Calibri"/>
              </a:rPr>
              <a:t>’ value represents the difference in energy consumption between DVFS and the most optimal configuration obtained by full-sweep</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53</a:t>
            </a:fld>
            <a:endParaRPr lang="en-US" dirty="0"/>
          </a:p>
        </p:txBody>
      </p:sp>
      <p:pic>
        <p:nvPicPr>
          <p:cNvPr id="8" name="Picture 7">
            <a:extLst>
              <a:ext uri="{FF2B5EF4-FFF2-40B4-BE49-F238E27FC236}">
                <a16:creationId xmlns:a16="http://schemas.microsoft.com/office/drawing/2014/main" id="{E9092F00-CBF3-46A9-99C0-41B89C780B86}"/>
              </a:ext>
            </a:extLst>
          </p:cNvPr>
          <p:cNvPicPr>
            <a:picLocks noChangeAspect="1"/>
          </p:cNvPicPr>
          <p:nvPr/>
        </p:nvPicPr>
        <p:blipFill>
          <a:blip r:embed="rId3"/>
          <a:stretch>
            <a:fillRect/>
          </a:stretch>
        </p:blipFill>
        <p:spPr>
          <a:xfrm>
            <a:off x="6808033" y="1473868"/>
            <a:ext cx="4488571" cy="4193006"/>
          </a:xfrm>
          <a:prstGeom prst="rect">
            <a:avLst/>
          </a:prstGeom>
        </p:spPr>
      </p:pic>
      <p:sp>
        <p:nvSpPr>
          <p:cNvPr id="4" name="Rectangle: Rounded Corners 3">
            <a:extLst>
              <a:ext uri="{FF2B5EF4-FFF2-40B4-BE49-F238E27FC236}">
                <a16:creationId xmlns:a16="http://schemas.microsoft.com/office/drawing/2014/main" id="{6E5BF991-BE59-8AD7-2BBA-5B36C00F7A50}"/>
              </a:ext>
            </a:extLst>
          </p:cNvPr>
          <p:cNvSpPr/>
          <p:nvPr/>
        </p:nvSpPr>
        <p:spPr>
          <a:xfrm>
            <a:off x="7828097" y="2242151"/>
            <a:ext cx="1403451" cy="432955"/>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Title 1">
            <a:extLst>
              <a:ext uri="{FF2B5EF4-FFF2-40B4-BE49-F238E27FC236}">
                <a16:creationId xmlns:a16="http://schemas.microsoft.com/office/drawing/2014/main" id="{4092804D-17F6-BD93-4547-2CD2D1167250}"/>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Energy Topology plots</a:t>
            </a:r>
            <a:endParaRPr lang="en-US" sz="3600" kern="0" dirty="0"/>
          </a:p>
        </p:txBody>
      </p:sp>
    </p:spTree>
    <p:extLst>
      <p:ext uri="{BB962C8B-B14F-4D97-AF65-F5344CB8AC3E}">
        <p14:creationId xmlns:p14="http://schemas.microsoft.com/office/powerpoint/2010/main" val="39580333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54</a:t>
            </a:fld>
            <a:endParaRPr lang="en-US" dirty="0"/>
          </a:p>
        </p:txBody>
      </p:sp>
      <p:pic>
        <p:nvPicPr>
          <p:cNvPr id="9" name="Picture 8">
            <a:extLst>
              <a:ext uri="{FF2B5EF4-FFF2-40B4-BE49-F238E27FC236}">
                <a16:creationId xmlns:a16="http://schemas.microsoft.com/office/drawing/2014/main" id="{8D1C2829-7E59-6BBC-AA35-702939B9A8B4}"/>
              </a:ext>
            </a:extLst>
          </p:cNvPr>
          <p:cNvPicPr>
            <a:picLocks noChangeAspect="1"/>
          </p:cNvPicPr>
          <p:nvPr/>
        </p:nvPicPr>
        <p:blipFill>
          <a:blip r:embed="rId3"/>
          <a:stretch>
            <a:fillRect/>
          </a:stretch>
        </p:blipFill>
        <p:spPr>
          <a:xfrm>
            <a:off x="1322831" y="1435608"/>
            <a:ext cx="9605025" cy="4489705"/>
          </a:xfrm>
          <a:prstGeom prst="rect">
            <a:avLst/>
          </a:prstGeom>
        </p:spPr>
      </p:pic>
      <p:graphicFrame>
        <p:nvGraphicFramePr>
          <p:cNvPr id="11" name="Table 10">
            <a:extLst>
              <a:ext uri="{FF2B5EF4-FFF2-40B4-BE49-F238E27FC236}">
                <a16:creationId xmlns:a16="http://schemas.microsoft.com/office/drawing/2014/main" id="{456EAE0D-7660-EDAE-75D1-D3738553B14F}"/>
              </a:ext>
            </a:extLst>
          </p:cNvPr>
          <p:cNvGraphicFramePr>
            <a:graphicFrameLocks noGrp="1"/>
          </p:cNvGraphicFramePr>
          <p:nvPr>
            <p:extLst>
              <p:ext uri="{D42A27DB-BD31-4B8C-83A1-F6EECF244321}">
                <p14:modId xmlns:p14="http://schemas.microsoft.com/office/powerpoint/2010/main" val="686431207"/>
              </p:ext>
            </p:extLst>
          </p:nvPr>
        </p:nvGraphicFramePr>
        <p:xfrm>
          <a:off x="2167128" y="6016752"/>
          <a:ext cx="8558783" cy="822960"/>
        </p:xfrm>
        <a:graphic>
          <a:graphicData uri="http://schemas.openxmlformats.org/drawingml/2006/table">
            <a:tbl>
              <a:tblPr firstRow="1" bandRow="1">
                <a:tableStyleId>{21E4AEA4-8DFA-4A89-87EB-49C32662AFE0}</a:tableStyleId>
              </a:tblPr>
              <a:tblGrid>
                <a:gridCol w="8558783">
                  <a:extLst>
                    <a:ext uri="{9D8B030D-6E8A-4147-A177-3AD203B41FA5}">
                      <a16:colId xmlns:a16="http://schemas.microsoft.com/office/drawing/2014/main" val="3750699960"/>
                    </a:ext>
                  </a:extLst>
                </a:gridCol>
              </a:tblGrid>
              <a:tr h="142082">
                <a:tc>
                  <a:txBody>
                    <a:bodyPr/>
                    <a:lstStyle/>
                    <a:p>
                      <a:pPr algn="just"/>
                      <a:r>
                        <a:rPr lang="en-US" b="1" i="1" dirty="0"/>
                        <a:t>Key Takeaway:</a:t>
                      </a:r>
                    </a:p>
                  </a:txBody>
                  <a:tcPr/>
                </a:tc>
                <a:extLst>
                  <a:ext uri="{0D108BD9-81ED-4DB2-BD59-A6C34878D82A}">
                    <a16:rowId xmlns:a16="http://schemas.microsoft.com/office/drawing/2014/main" val="1341632545"/>
                  </a:ext>
                </a:extLst>
              </a:tr>
              <a:tr h="474524">
                <a:tc>
                  <a:txBody>
                    <a:bodyPr/>
                    <a:lstStyle/>
                    <a:p>
                      <a:pPr marL="285750" indent="-285750" algn="just">
                        <a:buFont typeface="Wingdings" panose="05000000000000000000" pitchFamily="2" charset="2"/>
                        <a:buChar char="§"/>
                      </a:pPr>
                      <a:r>
                        <a:rPr lang="en-US" b="1" i="1" dirty="0"/>
                        <a:t>Optimal energy configuration for all 6 DNN workloads on the Jetson Nano is achieved at moderate GPU frequencies, leading to energy savings to the tune of </a:t>
                      </a:r>
                      <a:r>
                        <a:rPr lang="en-US" b="1" i="1" dirty="0">
                          <a:solidFill>
                            <a:schemeClr val="accent6">
                              <a:lumMod val="75000"/>
                            </a:schemeClr>
                          </a:solidFill>
                        </a:rPr>
                        <a:t>19%</a:t>
                      </a:r>
                      <a:r>
                        <a:rPr lang="en-US" b="1" i="1" dirty="0"/>
                        <a:t> compared to DVFS</a:t>
                      </a:r>
                    </a:p>
                  </a:txBody>
                  <a:tcPr/>
                </a:tc>
                <a:extLst>
                  <a:ext uri="{0D108BD9-81ED-4DB2-BD59-A6C34878D82A}">
                    <a16:rowId xmlns:a16="http://schemas.microsoft.com/office/drawing/2014/main" val="179816199"/>
                  </a:ext>
                </a:extLst>
              </a:tr>
            </a:tbl>
          </a:graphicData>
        </a:graphic>
      </p:graphicFrame>
      <p:pic>
        <p:nvPicPr>
          <p:cNvPr id="4" name="Picture 3">
            <a:extLst>
              <a:ext uri="{FF2B5EF4-FFF2-40B4-BE49-F238E27FC236}">
                <a16:creationId xmlns:a16="http://schemas.microsoft.com/office/drawing/2014/main" id="{A2032D8D-D1D1-7E4E-00B2-9C254B7157B1}"/>
              </a:ext>
            </a:extLst>
          </p:cNvPr>
          <p:cNvPicPr>
            <a:picLocks noChangeAspect="1"/>
          </p:cNvPicPr>
          <p:nvPr/>
        </p:nvPicPr>
        <p:blipFill>
          <a:blip r:embed="rId4"/>
          <a:stretch>
            <a:fillRect/>
          </a:stretch>
        </p:blipFill>
        <p:spPr>
          <a:xfrm>
            <a:off x="1467853" y="1446734"/>
            <a:ext cx="9732503" cy="4489705"/>
          </a:xfrm>
          <a:prstGeom prst="rect">
            <a:avLst/>
          </a:prstGeom>
        </p:spPr>
      </p:pic>
      <p:sp>
        <p:nvSpPr>
          <p:cNvPr id="3" name="Title 1">
            <a:extLst>
              <a:ext uri="{FF2B5EF4-FFF2-40B4-BE49-F238E27FC236}">
                <a16:creationId xmlns:a16="http://schemas.microsoft.com/office/drawing/2014/main" id="{E92F47DC-E4DB-8E40-730E-18A8AA8ABDA1}"/>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Energy Topology</a:t>
            </a:r>
            <a:endParaRPr lang="en-US" sz="3600" kern="0" dirty="0"/>
          </a:p>
        </p:txBody>
      </p:sp>
    </p:spTree>
    <p:extLst>
      <p:ext uri="{BB962C8B-B14F-4D97-AF65-F5344CB8AC3E}">
        <p14:creationId xmlns:p14="http://schemas.microsoft.com/office/powerpoint/2010/main" val="123217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7" y="2034073"/>
            <a:ext cx="461743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Energy drops almost linearly with batch size</a:t>
            </a:r>
          </a:p>
          <a:p>
            <a:pPr algn="just">
              <a:buFont typeface="Wingdings" pitchFamily="2" charset="2"/>
              <a:buChar char="§"/>
            </a:pPr>
            <a:r>
              <a:rPr lang="en-US" sz="1800" dirty="0">
                <a:cs typeface="Calibri"/>
              </a:rPr>
              <a:t>Energy for highest batch-size is almost </a:t>
            </a:r>
            <a:r>
              <a:rPr lang="en-US" sz="1800" dirty="0">
                <a:solidFill>
                  <a:schemeClr val="accent6">
                    <a:lumMod val="75000"/>
                  </a:schemeClr>
                </a:solidFill>
                <a:cs typeface="Calibri"/>
              </a:rPr>
              <a:t>40-45%</a:t>
            </a:r>
            <a:r>
              <a:rPr lang="en-US" sz="1800" dirty="0">
                <a:cs typeface="Calibri"/>
              </a:rPr>
              <a:t> lower than the lowest batch size</a:t>
            </a:r>
          </a:p>
          <a:p>
            <a:pPr algn="just">
              <a:buFont typeface="Wingdings" pitchFamily="2" charset="2"/>
              <a:buChar char="§"/>
            </a:pPr>
            <a:r>
              <a:rPr lang="en-US" sz="1800" dirty="0">
                <a:cs typeface="Calibri"/>
              </a:rPr>
              <a:t>Drop is less pronounced at higher batch sizes as GPU throughput saturates for higher batch sizes</a:t>
            </a:r>
          </a:p>
          <a:p>
            <a:pPr algn="just">
              <a:buFont typeface="Wingdings" pitchFamily="2" charset="2"/>
              <a:buChar char="§"/>
            </a:pPr>
            <a:endParaRPr lang="en-US" sz="1800" dirty="0">
              <a:cs typeface="Calibri"/>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55</a:t>
            </a:fld>
            <a:endParaRPr lang="en-US" dirty="0"/>
          </a:p>
        </p:txBody>
      </p:sp>
      <p:graphicFrame>
        <p:nvGraphicFramePr>
          <p:cNvPr id="12" name="Table 11">
            <a:extLst>
              <a:ext uri="{FF2B5EF4-FFF2-40B4-BE49-F238E27FC236}">
                <a16:creationId xmlns:a16="http://schemas.microsoft.com/office/drawing/2014/main" id="{FDEE7D09-D3F7-8800-2554-AF2A1A66CE10}"/>
              </a:ext>
            </a:extLst>
          </p:cNvPr>
          <p:cNvGraphicFramePr>
            <a:graphicFrameLocks noGrp="1"/>
          </p:cNvGraphicFramePr>
          <p:nvPr>
            <p:extLst>
              <p:ext uri="{D42A27DB-BD31-4B8C-83A1-F6EECF244321}">
                <p14:modId xmlns:p14="http://schemas.microsoft.com/office/powerpoint/2010/main" val="794918169"/>
              </p:ext>
            </p:extLst>
          </p:nvPr>
        </p:nvGraphicFramePr>
        <p:xfrm>
          <a:off x="1172149" y="5065865"/>
          <a:ext cx="10422443" cy="930197"/>
        </p:xfrm>
        <a:graphic>
          <a:graphicData uri="http://schemas.openxmlformats.org/drawingml/2006/table">
            <a:tbl>
              <a:tblPr firstRow="1" bandRow="1">
                <a:tableStyleId>{21E4AEA4-8DFA-4A89-87EB-49C32662AFE0}</a:tableStyleId>
              </a:tblPr>
              <a:tblGrid>
                <a:gridCol w="10422443">
                  <a:extLst>
                    <a:ext uri="{9D8B030D-6E8A-4147-A177-3AD203B41FA5}">
                      <a16:colId xmlns:a16="http://schemas.microsoft.com/office/drawing/2014/main" val="3750699960"/>
                    </a:ext>
                  </a:extLst>
                </a:gridCol>
              </a:tblGrid>
              <a:tr h="260611">
                <a:tc>
                  <a:txBody>
                    <a:bodyPr/>
                    <a:lstStyle/>
                    <a:p>
                      <a:pPr algn="just"/>
                      <a:r>
                        <a:rPr lang="en-US" b="1" i="1" dirty="0"/>
                        <a:t>Key Takeaway:</a:t>
                      </a:r>
                    </a:p>
                  </a:txBody>
                  <a:tcPr/>
                </a:tc>
                <a:extLst>
                  <a:ext uri="{0D108BD9-81ED-4DB2-BD59-A6C34878D82A}">
                    <a16:rowId xmlns:a16="http://schemas.microsoft.com/office/drawing/2014/main" val="1341632545"/>
                  </a:ext>
                </a:extLst>
              </a:tr>
              <a:tr h="625397">
                <a:tc>
                  <a:txBody>
                    <a:bodyPr/>
                    <a:lstStyle/>
                    <a:p>
                      <a:pPr marL="285750" indent="-285750" algn="just">
                        <a:buFont typeface="Wingdings" panose="05000000000000000000" pitchFamily="2" charset="2"/>
                        <a:buChar char="§"/>
                      </a:pPr>
                      <a:r>
                        <a:rPr lang="en-US" b="1" i="1" dirty="0"/>
                        <a:t>Increasing the batch size in </a:t>
                      </a:r>
                      <a:r>
                        <a:rPr lang="en-US" b="1" i="1" dirty="0" err="1"/>
                        <a:t>AlexNet</a:t>
                      </a:r>
                      <a:r>
                        <a:rPr lang="en-US" b="1" i="1" dirty="0"/>
                        <a:t> inference on the Jetson Nano significantly reduces energy consumption, as larger batch sizes decrease the number of mini-batches, thereby reducing GPU I/O and preprocessing activities</a:t>
                      </a:r>
                    </a:p>
                  </a:txBody>
                  <a:tcPr/>
                </a:tc>
                <a:extLst>
                  <a:ext uri="{0D108BD9-81ED-4DB2-BD59-A6C34878D82A}">
                    <a16:rowId xmlns:a16="http://schemas.microsoft.com/office/drawing/2014/main" val="179816199"/>
                  </a:ext>
                </a:extLst>
              </a:tr>
            </a:tbl>
          </a:graphicData>
        </a:graphic>
      </p:graphicFrame>
      <p:pic>
        <p:nvPicPr>
          <p:cNvPr id="9" name="Picture 8">
            <a:extLst>
              <a:ext uri="{FF2B5EF4-FFF2-40B4-BE49-F238E27FC236}">
                <a16:creationId xmlns:a16="http://schemas.microsoft.com/office/drawing/2014/main" id="{4263CC37-1AC6-F22E-C876-6F65CE2E2E61}"/>
              </a:ext>
            </a:extLst>
          </p:cNvPr>
          <p:cNvPicPr>
            <a:picLocks noChangeAspect="1"/>
          </p:cNvPicPr>
          <p:nvPr/>
        </p:nvPicPr>
        <p:blipFill>
          <a:blip r:embed="rId3"/>
          <a:stretch>
            <a:fillRect/>
          </a:stretch>
        </p:blipFill>
        <p:spPr>
          <a:xfrm>
            <a:off x="5799221" y="1786511"/>
            <a:ext cx="6148138" cy="3279354"/>
          </a:xfrm>
          <a:prstGeom prst="rect">
            <a:avLst/>
          </a:prstGeom>
        </p:spPr>
      </p:pic>
      <p:sp>
        <p:nvSpPr>
          <p:cNvPr id="4" name="Title 1">
            <a:extLst>
              <a:ext uri="{FF2B5EF4-FFF2-40B4-BE49-F238E27FC236}">
                <a16:creationId xmlns:a16="http://schemas.microsoft.com/office/drawing/2014/main" id="{F4D56260-D41D-93B5-3F26-E8B0CD8A1CA3}"/>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Jetson Nano – Impact of Batch Size</a:t>
            </a:r>
            <a:endParaRPr lang="en-US" sz="3600" kern="0" dirty="0"/>
          </a:p>
        </p:txBody>
      </p:sp>
    </p:spTree>
    <p:extLst>
      <p:ext uri="{BB962C8B-B14F-4D97-AF65-F5344CB8AC3E}">
        <p14:creationId xmlns:p14="http://schemas.microsoft.com/office/powerpoint/2010/main" val="119339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56</a:t>
            </a:fld>
            <a:endParaRPr lang="en-US" dirty="0"/>
          </a:p>
        </p:txBody>
      </p:sp>
      <p:sp>
        <p:nvSpPr>
          <p:cNvPr id="9" name="Content Placeholder 2">
            <a:extLst>
              <a:ext uri="{FF2B5EF4-FFF2-40B4-BE49-F238E27FC236}">
                <a16:creationId xmlns:a16="http://schemas.microsoft.com/office/drawing/2014/main" id="{F9E06470-9769-6347-117B-05B6F0FD2F70}"/>
              </a:ext>
            </a:extLst>
          </p:cNvPr>
          <p:cNvSpPr>
            <a:spLocks noGrp="1"/>
          </p:cNvSpPr>
          <p:nvPr>
            <p:ph type="body" idx="1"/>
          </p:nvPr>
        </p:nvSpPr>
        <p:spPr>
          <a:xfrm>
            <a:off x="1473851" y="2094335"/>
            <a:ext cx="9244298" cy="3728948"/>
          </a:xfrm>
        </p:spPr>
        <p:txBody>
          <a:bodyPr vert="horz" lIns="91440" tIns="45720" rIns="91440" bIns="45720" numCol="1" spcCol="365760" rtlCol="0" anchor="t">
            <a:noAutofit/>
          </a:bodyPr>
          <a:lstStyle/>
          <a:p>
            <a:pPr algn="just">
              <a:buFont typeface="Wingdings" pitchFamily="2" charset="2"/>
              <a:buChar char="§"/>
            </a:pPr>
            <a:r>
              <a:rPr lang="en-US" sz="1800" dirty="0">
                <a:solidFill>
                  <a:schemeClr val="tx1"/>
                </a:solidFill>
                <a:latin typeface="Arial"/>
                <a:cs typeface="Calibri"/>
                <a:sym typeface="Arial"/>
              </a:rPr>
              <a:t>DVFS behavior in Xavier is similar as in Nanos. </a:t>
            </a:r>
            <a:r>
              <a:rPr lang="en-US" sz="1800" dirty="0">
                <a:cs typeface="Calibri"/>
              </a:rPr>
              <a:t>DVFS operates at the highest CPU frequency for </a:t>
            </a:r>
            <a:r>
              <a:rPr lang="en-US" sz="1800" dirty="0">
                <a:solidFill>
                  <a:srgbClr val="FF0000"/>
                </a:solidFill>
                <a:cs typeface="Calibri"/>
              </a:rPr>
              <a:t>87%</a:t>
            </a:r>
            <a:r>
              <a:rPr lang="en-US" sz="1800" dirty="0">
                <a:cs typeface="Calibri"/>
              </a:rPr>
              <a:t> and at highest GPU frequency for </a:t>
            </a:r>
            <a:r>
              <a:rPr lang="en-US" sz="1800" dirty="0">
                <a:solidFill>
                  <a:srgbClr val="FF0000"/>
                </a:solidFill>
                <a:cs typeface="Calibri"/>
              </a:rPr>
              <a:t>79% </a:t>
            </a:r>
            <a:r>
              <a:rPr lang="en-US" sz="1800" dirty="0">
                <a:cs typeface="Calibri"/>
              </a:rPr>
              <a:t>of the total execution</a:t>
            </a:r>
          </a:p>
          <a:p>
            <a:pPr algn="just">
              <a:buFont typeface="Wingdings" pitchFamily="2" charset="2"/>
              <a:buChar char="§"/>
            </a:pPr>
            <a:endParaRPr lang="en-US" sz="1800" dirty="0">
              <a:cs typeface="Calibri"/>
            </a:endParaRPr>
          </a:p>
          <a:p>
            <a:pPr algn="just">
              <a:buFont typeface="Wingdings" pitchFamily="2" charset="2"/>
              <a:buChar char="§"/>
            </a:pPr>
            <a:r>
              <a:rPr lang="en-US" sz="1800" dirty="0">
                <a:solidFill>
                  <a:schemeClr val="tx1"/>
                </a:solidFill>
                <a:latin typeface="Arial"/>
                <a:cs typeface="Calibri"/>
                <a:sym typeface="Arial"/>
              </a:rPr>
              <a:t> Energy savings for </a:t>
            </a:r>
            <a:r>
              <a:rPr lang="en-US" sz="1800" dirty="0" err="1">
                <a:solidFill>
                  <a:schemeClr val="tx1"/>
                </a:solidFill>
                <a:latin typeface="Arial"/>
                <a:cs typeface="Calibri"/>
                <a:sym typeface="Arial"/>
              </a:rPr>
              <a:t>Xaviers</a:t>
            </a:r>
            <a:r>
              <a:rPr lang="en-US" sz="1800" dirty="0">
                <a:solidFill>
                  <a:schemeClr val="tx1"/>
                </a:solidFill>
                <a:latin typeface="Arial"/>
                <a:cs typeface="Calibri"/>
                <a:sym typeface="Arial"/>
              </a:rPr>
              <a:t> vary between </a:t>
            </a:r>
            <a:r>
              <a:rPr lang="en-US" sz="1800" dirty="0">
                <a:solidFill>
                  <a:schemeClr val="accent6">
                    <a:lumMod val="75000"/>
                  </a:schemeClr>
                </a:solidFill>
                <a:latin typeface="Arial"/>
                <a:cs typeface="Calibri"/>
                <a:sym typeface="Arial"/>
              </a:rPr>
              <a:t>13.42%</a:t>
            </a:r>
            <a:r>
              <a:rPr lang="en-US" sz="1800" dirty="0">
                <a:solidFill>
                  <a:schemeClr val="tx1"/>
                </a:solidFill>
                <a:latin typeface="Arial"/>
                <a:cs typeface="Calibri"/>
                <a:sym typeface="Arial"/>
              </a:rPr>
              <a:t> and </a:t>
            </a:r>
            <a:r>
              <a:rPr lang="en-US" sz="1800" dirty="0">
                <a:solidFill>
                  <a:schemeClr val="accent6">
                    <a:lumMod val="75000"/>
                  </a:schemeClr>
                </a:solidFill>
                <a:latin typeface="Arial"/>
                <a:cs typeface="Calibri"/>
                <a:sym typeface="Arial"/>
              </a:rPr>
              <a:t>21.95%</a:t>
            </a:r>
            <a:r>
              <a:rPr lang="en-US" sz="1800" dirty="0">
                <a:solidFill>
                  <a:schemeClr val="tx1"/>
                </a:solidFill>
                <a:latin typeface="Arial"/>
                <a:cs typeface="Calibri"/>
                <a:sym typeface="Arial"/>
              </a:rPr>
              <a:t> for all 6 workloads</a:t>
            </a:r>
          </a:p>
          <a:p>
            <a:pPr algn="just">
              <a:buFont typeface="Wingdings" pitchFamily="2" charset="2"/>
              <a:buChar char="§"/>
            </a:pPr>
            <a:endParaRPr lang="en-US" sz="1800" dirty="0">
              <a:solidFill>
                <a:schemeClr val="tx1"/>
              </a:solidFill>
              <a:cs typeface="Calibri"/>
            </a:endParaRPr>
          </a:p>
          <a:p>
            <a:pPr algn="just">
              <a:buFont typeface="Wingdings" pitchFamily="2" charset="2"/>
              <a:buChar char="§"/>
            </a:pPr>
            <a:r>
              <a:rPr lang="en-US" sz="1800" dirty="0">
                <a:solidFill>
                  <a:schemeClr val="tx1"/>
                </a:solidFill>
                <a:cs typeface="Calibri"/>
              </a:rPr>
              <a:t>Joint optimization of execution frequencies and batch size may yield energy savings to the tune of </a:t>
            </a:r>
            <a:r>
              <a:rPr lang="en-US" sz="1800" dirty="0">
                <a:solidFill>
                  <a:schemeClr val="accent6">
                    <a:lumMod val="75000"/>
                  </a:schemeClr>
                </a:solidFill>
                <a:cs typeface="Calibri"/>
              </a:rPr>
              <a:t>35 - 42% </a:t>
            </a:r>
            <a:r>
              <a:rPr lang="en-US" sz="1800" dirty="0">
                <a:solidFill>
                  <a:schemeClr val="tx1"/>
                </a:solidFill>
                <a:cs typeface="Calibri"/>
              </a:rPr>
              <a:t>for </a:t>
            </a:r>
            <a:r>
              <a:rPr lang="en-US" sz="1800" dirty="0" err="1">
                <a:solidFill>
                  <a:schemeClr val="tx1"/>
                </a:solidFill>
                <a:cs typeface="Calibri"/>
              </a:rPr>
              <a:t>Xaviers</a:t>
            </a:r>
            <a:endParaRPr lang="en-US" sz="1800" dirty="0">
              <a:solidFill>
                <a:schemeClr val="tx1"/>
              </a:solidFill>
              <a:cs typeface="Calibri"/>
            </a:endParaRPr>
          </a:p>
          <a:p>
            <a:pPr algn="just">
              <a:buFont typeface="Wingdings" pitchFamily="2" charset="2"/>
              <a:buChar char="§"/>
            </a:pPr>
            <a:endParaRPr lang="en-US" sz="1800" dirty="0">
              <a:solidFill>
                <a:schemeClr val="tx1"/>
              </a:solidFill>
              <a:cs typeface="Calibri"/>
            </a:endParaRPr>
          </a:p>
          <a:p>
            <a:pPr algn="just">
              <a:buFont typeface="Wingdings" pitchFamily="2" charset="2"/>
              <a:buChar char="§"/>
            </a:pPr>
            <a:r>
              <a:rPr lang="en-US" sz="1800" dirty="0">
                <a:solidFill>
                  <a:schemeClr val="tx1"/>
                </a:solidFill>
                <a:cs typeface="Calibri"/>
              </a:rPr>
              <a:t>Overall trends for Nanos and </a:t>
            </a:r>
            <a:r>
              <a:rPr lang="en-US" sz="1800" dirty="0" err="1">
                <a:solidFill>
                  <a:schemeClr val="tx1"/>
                </a:solidFill>
                <a:cs typeface="Calibri"/>
              </a:rPr>
              <a:t>Xaviers</a:t>
            </a:r>
            <a:r>
              <a:rPr lang="en-US" sz="1800" dirty="0">
                <a:solidFill>
                  <a:schemeClr val="tx1"/>
                </a:solidFill>
                <a:cs typeface="Calibri"/>
              </a:rPr>
              <a:t> are similarity</a:t>
            </a:r>
          </a:p>
          <a:p>
            <a:pPr algn="just">
              <a:buFont typeface="Wingdings" pitchFamily="2" charset="2"/>
              <a:buChar char="§"/>
            </a:pPr>
            <a:endParaRPr lang="en-US" sz="1800" dirty="0">
              <a:solidFill>
                <a:schemeClr val="tx1"/>
              </a:solidFill>
              <a:latin typeface="Arial"/>
              <a:cs typeface="Calibri"/>
              <a:sym typeface="Arial"/>
            </a:endParaRPr>
          </a:p>
          <a:p>
            <a:pPr algn="just">
              <a:buFont typeface="Wingdings" pitchFamily="2" charset="2"/>
              <a:buChar char="§"/>
            </a:pPr>
            <a:endParaRPr lang="en-US" sz="1800" dirty="0">
              <a:solidFill>
                <a:schemeClr val="tx1"/>
              </a:solidFill>
              <a:cs typeface="Calibri"/>
            </a:endParaRPr>
          </a:p>
          <a:p>
            <a:pPr algn="just">
              <a:buFont typeface="Wingdings" pitchFamily="2" charset="2"/>
              <a:buChar char="§"/>
            </a:pPr>
            <a:endParaRPr lang="en-US" sz="1800" dirty="0">
              <a:solidFill>
                <a:schemeClr val="tx1"/>
              </a:solidFill>
              <a:latin typeface="Arial"/>
              <a:cs typeface="Calibri"/>
              <a:sym typeface="Arial"/>
            </a:endParaRPr>
          </a:p>
          <a:p>
            <a:pPr algn="just">
              <a:buFont typeface="Wingdings" pitchFamily="2" charset="2"/>
              <a:buChar char="§"/>
            </a:pPr>
            <a:endParaRPr lang="en-US" sz="1400" dirty="0">
              <a:solidFill>
                <a:schemeClr val="tx1"/>
              </a:solidFill>
              <a:latin typeface="Arial"/>
              <a:sym typeface="Arial"/>
            </a:endParaRPr>
          </a:p>
          <a:p>
            <a:pPr marL="685800" lvl="1" indent="0" algn="just">
              <a:buClrTx/>
            </a:pPr>
            <a:endParaRPr lang="en-US" sz="1400"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400" dirty="0">
              <a:ea typeface="Calibri"/>
              <a:cs typeface="Calibri"/>
            </a:endParaRPr>
          </a:p>
        </p:txBody>
      </p:sp>
      <p:sp>
        <p:nvSpPr>
          <p:cNvPr id="11" name="Title 1">
            <a:extLst>
              <a:ext uri="{FF2B5EF4-FFF2-40B4-BE49-F238E27FC236}">
                <a16:creationId xmlns:a16="http://schemas.microsoft.com/office/drawing/2014/main" id="{DFA09B9A-76F9-A34C-7C66-0A1C1652F4B6}"/>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t>Similarities between Nano and Xavier results</a:t>
            </a:r>
            <a:endParaRPr lang="en-US" sz="3600" kern="0" dirty="0"/>
          </a:p>
        </p:txBody>
      </p:sp>
    </p:spTree>
    <p:extLst>
      <p:ext uri="{BB962C8B-B14F-4D97-AF65-F5344CB8AC3E}">
        <p14:creationId xmlns:p14="http://schemas.microsoft.com/office/powerpoint/2010/main" val="1943196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1552075"/>
            <a:ext cx="666550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DVFS operates at the highest CPU frequency for </a:t>
            </a:r>
            <a:r>
              <a:rPr lang="en-US" sz="1800" dirty="0">
                <a:solidFill>
                  <a:srgbClr val="FF0000"/>
                </a:solidFill>
                <a:cs typeface="Calibri"/>
              </a:rPr>
              <a:t>56%</a:t>
            </a:r>
            <a:r>
              <a:rPr lang="en-US" sz="1800" dirty="0">
                <a:cs typeface="Calibri"/>
              </a:rPr>
              <a:t> and at highest GPU frequency for </a:t>
            </a:r>
            <a:r>
              <a:rPr lang="en-US" sz="1800" dirty="0">
                <a:solidFill>
                  <a:srgbClr val="FF0000"/>
                </a:solidFill>
                <a:cs typeface="Calibri"/>
              </a:rPr>
              <a:t>59% </a:t>
            </a:r>
            <a:r>
              <a:rPr lang="en-US" sz="1800" dirty="0">
                <a:cs typeface="Calibri"/>
              </a:rPr>
              <a:t>of the total execution</a:t>
            </a:r>
          </a:p>
          <a:p>
            <a:pPr algn="just">
              <a:buFont typeface="Wingdings" pitchFamily="2" charset="2"/>
              <a:buChar char="§"/>
            </a:pPr>
            <a:r>
              <a:rPr lang="en-US" sz="1800" dirty="0">
                <a:cs typeface="Calibri"/>
              </a:rPr>
              <a:t>Slightly conservative behavior of DVFS can be attributed to </a:t>
            </a:r>
            <a:r>
              <a:rPr lang="en-US" sz="1800" b="1" dirty="0">
                <a:solidFill>
                  <a:schemeClr val="accent5">
                    <a:lumMod val="75000"/>
                  </a:schemeClr>
                </a:solidFill>
                <a:cs typeface="Calibri"/>
              </a:rPr>
              <a:t>Power-Capping &amp; Thermal Throttling</a:t>
            </a:r>
          </a:p>
          <a:p>
            <a:pPr algn="just">
              <a:buFont typeface="Wingdings" pitchFamily="2" charset="2"/>
              <a:buChar char="§"/>
            </a:pPr>
            <a:r>
              <a:rPr lang="en-US" sz="1800" dirty="0">
                <a:cs typeface="Calibri"/>
              </a:rPr>
              <a:t>Difference in energy consumption of other DVFS governors is within </a:t>
            </a:r>
            <a:r>
              <a:rPr lang="en-US" sz="1800" dirty="0">
                <a:solidFill>
                  <a:srgbClr val="FF0000"/>
                </a:solidFill>
                <a:cs typeface="Calibri"/>
              </a:rPr>
              <a:t>2%</a:t>
            </a:r>
            <a:r>
              <a:rPr lang="en-US" sz="1800" dirty="0">
                <a:cs typeface="Calibri"/>
              </a:rPr>
              <a:t> of default (including ‘</a:t>
            </a:r>
            <a:r>
              <a:rPr lang="en-US" sz="1800" b="1" i="1" dirty="0" err="1">
                <a:cs typeface="Calibri"/>
              </a:rPr>
              <a:t>Powersave</a:t>
            </a:r>
            <a:r>
              <a:rPr lang="en-US" sz="1800" dirty="0">
                <a:cs typeface="Calibri"/>
              </a:rPr>
              <a:t>’ which consumes </a:t>
            </a:r>
            <a:r>
              <a:rPr lang="en-US" sz="1800" dirty="0">
                <a:solidFill>
                  <a:srgbClr val="FF0000"/>
                </a:solidFill>
                <a:cs typeface="Calibri"/>
              </a:rPr>
              <a:t>1.5% less</a:t>
            </a:r>
            <a:r>
              <a:rPr lang="en-US" sz="1800" dirty="0">
                <a:cs typeface="Calibri"/>
              </a:rPr>
              <a:t>)</a:t>
            </a:r>
          </a:p>
          <a:p>
            <a:pPr algn="just">
              <a:buFont typeface="Wingdings" pitchFamily="2" charset="2"/>
              <a:buChar char="§"/>
            </a:pPr>
            <a:r>
              <a:rPr lang="en-US" sz="1800" dirty="0">
                <a:cs typeface="Calibri"/>
              </a:rPr>
              <a:t>Overall Trends remain similar to Nano and Xavier</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57</a:t>
            </a:fld>
            <a:endParaRPr lang="en-US" dirty="0"/>
          </a:p>
        </p:txBody>
      </p:sp>
      <p:graphicFrame>
        <p:nvGraphicFramePr>
          <p:cNvPr id="12" name="Table 11">
            <a:extLst>
              <a:ext uri="{FF2B5EF4-FFF2-40B4-BE49-F238E27FC236}">
                <a16:creationId xmlns:a16="http://schemas.microsoft.com/office/drawing/2014/main" id="{FDEE7D09-D3F7-8800-2554-AF2A1A66CE10}"/>
              </a:ext>
            </a:extLst>
          </p:cNvPr>
          <p:cNvGraphicFramePr>
            <a:graphicFrameLocks noGrp="1"/>
          </p:cNvGraphicFramePr>
          <p:nvPr>
            <p:extLst>
              <p:ext uri="{D42A27DB-BD31-4B8C-83A1-F6EECF244321}">
                <p14:modId xmlns:p14="http://schemas.microsoft.com/office/powerpoint/2010/main" val="2286460037"/>
              </p:ext>
            </p:extLst>
          </p:nvPr>
        </p:nvGraphicFramePr>
        <p:xfrm>
          <a:off x="1097566" y="4440447"/>
          <a:ext cx="6894291" cy="1489993"/>
        </p:xfrm>
        <a:graphic>
          <a:graphicData uri="http://schemas.openxmlformats.org/drawingml/2006/table">
            <a:tbl>
              <a:tblPr firstRow="1" bandRow="1">
                <a:tableStyleId>{21E4AEA4-8DFA-4A89-87EB-49C32662AFE0}</a:tableStyleId>
              </a:tblPr>
              <a:tblGrid>
                <a:gridCol w="6894291">
                  <a:extLst>
                    <a:ext uri="{9D8B030D-6E8A-4147-A177-3AD203B41FA5}">
                      <a16:colId xmlns:a16="http://schemas.microsoft.com/office/drawing/2014/main" val="3750699960"/>
                    </a:ext>
                  </a:extLst>
                </a:gridCol>
              </a:tblGrid>
              <a:tr h="331753">
                <a:tc>
                  <a:txBody>
                    <a:bodyPr/>
                    <a:lstStyle/>
                    <a:p>
                      <a:pPr algn="just"/>
                      <a:r>
                        <a:rPr lang="en-US" b="1" i="1" dirty="0"/>
                        <a:t>Key Takeaway:</a:t>
                      </a:r>
                    </a:p>
                  </a:txBody>
                  <a:tcPr/>
                </a:tc>
                <a:extLst>
                  <a:ext uri="{0D108BD9-81ED-4DB2-BD59-A6C34878D82A}">
                    <a16:rowId xmlns:a16="http://schemas.microsoft.com/office/drawing/2014/main" val="1341632545"/>
                  </a:ext>
                </a:extLst>
              </a:tr>
              <a:tr h="918115">
                <a:tc>
                  <a:txBody>
                    <a:bodyPr/>
                    <a:lstStyle/>
                    <a:p>
                      <a:pPr marL="285750" indent="-285750" algn="just">
                        <a:buFont typeface="Wingdings" panose="05000000000000000000" pitchFamily="2" charset="2"/>
                        <a:buChar char="§"/>
                      </a:pPr>
                      <a:r>
                        <a:rPr lang="en-US" b="1" i="1" dirty="0"/>
                        <a:t>Orin NX, leveraging the Ampere architecture, shows a linear increase in power with GPU frequency and a less pronounced latency plateau at high frequencies</a:t>
                      </a:r>
                    </a:p>
                    <a:p>
                      <a:pPr marL="285750" indent="-285750" algn="just">
                        <a:buFont typeface="Wingdings" panose="05000000000000000000" pitchFamily="2" charset="2"/>
                        <a:buChar char="§"/>
                      </a:pPr>
                      <a:r>
                        <a:rPr lang="en-US" b="1" i="1" dirty="0"/>
                        <a:t>DVFS in Orin is more conservative due to power capping and thermal throttling compared to the default governors</a:t>
                      </a:r>
                    </a:p>
                  </a:txBody>
                  <a:tcPr/>
                </a:tc>
                <a:extLst>
                  <a:ext uri="{0D108BD9-81ED-4DB2-BD59-A6C34878D82A}">
                    <a16:rowId xmlns:a16="http://schemas.microsoft.com/office/drawing/2014/main" val="179816199"/>
                  </a:ext>
                </a:extLst>
              </a:tr>
            </a:tbl>
          </a:graphicData>
        </a:graphic>
      </p:graphicFrame>
      <p:pic>
        <p:nvPicPr>
          <p:cNvPr id="6" name="Picture 5">
            <a:extLst>
              <a:ext uri="{FF2B5EF4-FFF2-40B4-BE49-F238E27FC236}">
                <a16:creationId xmlns:a16="http://schemas.microsoft.com/office/drawing/2014/main" id="{FA7E0456-B307-73C0-50B9-8B1490A9C6D5}"/>
              </a:ext>
            </a:extLst>
          </p:cNvPr>
          <p:cNvPicPr>
            <a:picLocks noChangeAspect="1"/>
          </p:cNvPicPr>
          <p:nvPr/>
        </p:nvPicPr>
        <p:blipFill>
          <a:blip r:embed="rId3"/>
          <a:stretch>
            <a:fillRect/>
          </a:stretch>
        </p:blipFill>
        <p:spPr>
          <a:xfrm>
            <a:off x="8145378" y="1478603"/>
            <a:ext cx="3537541" cy="5301575"/>
          </a:xfrm>
          <a:prstGeom prst="rect">
            <a:avLst/>
          </a:prstGeom>
        </p:spPr>
      </p:pic>
      <p:sp>
        <p:nvSpPr>
          <p:cNvPr id="4" name="Title 1">
            <a:extLst>
              <a:ext uri="{FF2B5EF4-FFF2-40B4-BE49-F238E27FC236}">
                <a16:creationId xmlns:a16="http://schemas.microsoft.com/office/drawing/2014/main" id="{8BD6DB46-1B9B-E2CA-3FF8-1FD662E492F2}"/>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Orin– Frequency Scaling Sweep</a:t>
            </a:r>
            <a:endParaRPr lang="en-US" sz="3600" kern="0" dirty="0"/>
          </a:p>
        </p:txBody>
      </p:sp>
    </p:spTree>
    <p:extLst>
      <p:ext uri="{BB962C8B-B14F-4D97-AF65-F5344CB8AC3E}">
        <p14:creationId xmlns:p14="http://schemas.microsoft.com/office/powerpoint/2010/main" val="333949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58</a:t>
            </a:fld>
            <a:endParaRPr lang="en-US" dirty="0"/>
          </a:p>
        </p:txBody>
      </p:sp>
      <p:graphicFrame>
        <p:nvGraphicFramePr>
          <p:cNvPr id="11" name="Table 10">
            <a:extLst>
              <a:ext uri="{FF2B5EF4-FFF2-40B4-BE49-F238E27FC236}">
                <a16:creationId xmlns:a16="http://schemas.microsoft.com/office/drawing/2014/main" id="{456EAE0D-7660-EDAE-75D1-D3738553B14F}"/>
              </a:ext>
            </a:extLst>
          </p:cNvPr>
          <p:cNvGraphicFramePr>
            <a:graphicFrameLocks noGrp="1"/>
          </p:cNvGraphicFramePr>
          <p:nvPr>
            <p:extLst>
              <p:ext uri="{D42A27DB-BD31-4B8C-83A1-F6EECF244321}">
                <p14:modId xmlns:p14="http://schemas.microsoft.com/office/powerpoint/2010/main" val="2138280426"/>
              </p:ext>
            </p:extLst>
          </p:nvPr>
        </p:nvGraphicFramePr>
        <p:xfrm>
          <a:off x="2167128" y="6016752"/>
          <a:ext cx="8558783" cy="822960"/>
        </p:xfrm>
        <a:graphic>
          <a:graphicData uri="http://schemas.openxmlformats.org/drawingml/2006/table">
            <a:tbl>
              <a:tblPr firstRow="1" bandRow="1">
                <a:tableStyleId>{21E4AEA4-8DFA-4A89-87EB-49C32662AFE0}</a:tableStyleId>
              </a:tblPr>
              <a:tblGrid>
                <a:gridCol w="8558783">
                  <a:extLst>
                    <a:ext uri="{9D8B030D-6E8A-4147-A177-3AD203B41FA5}">
                      <a16:colId xmlns:a16="http://schemas.microsoft.com/office/drawing/2014/main" val="3750699960"/>
                    </a:ext>
                  </a:extLst>
                </a:gridCol>
              </a:tblGrid>
              <a:tr h="142082">
                <a:tc>
                  <a:txBody>
                    <a:bodyPr/>
                    <a:lstStyle/>
                    <a:p>
                      <a:pPr algn="just"/>
                      <a:r>
                        <a:rPr lang="en-US" b="1" i="1" dirty="0"/>
                        <a:t>Key Takeaway:</a:t>
                      </a:r>
                    </a:p>
                  </a:txBody>
                  <a:tcPr/>
                </a:tc>
                <a:extLst>
                  <a:ext uri="{0D108BD9-81ED-4DB2-BD59-A6C34878D82A}">
                    <a16:rowId xmlns:a16="http://schemas.microsoft.com/office/drawing/2014/main" val="1341632545"/>
                  </a:ext>
                </a:extLst>
              </a:tr>
              <a:tr h="474524">
                <a:tc>
                  <a:txBody>
                    <a:bodyPr/>
                    <a:lstStyle/>
                    <a:p>
                      <a:pPr marL="285750" indent="-285750" algn="just">
                        <a:buFont typeface="Wingdings" panose="05000000000000000000" pitchFamily="2" charset="2"/>
                        <a:buChar char="§"/>
                      </a:pPr>
                      <a:r>
                        <a:rPr lang="en-US" b="1" i="1" dirty="0"/>
                        <a:t>Optimizing DVFS for DNN workloads is challenging due to their computational complexity, variable energy demands, and need to balance performance, energy and, thermal constraints</a:t>
                      </a:r>
                    </a:p>
                  </a:txBody>
                  <a:tcPr/>
                </a:tc>
                <a:extLst>
                  <a:ext uri="{0D108BD9-81ED-4DB2-BD59-A6C34878D82A}">
                    <a16:rowId xmlns:a16="http://schemas.microsoft.com/office/drawing/2014/main" val="179816199"/>
                  </a:ext>
                </a:extLst>
              </a:tr>
            </a:tbl>
          </a:graphicData>
        </a:graphic>
      </p:graphicFrame>
      <p:pic>
        <p:nvPicPr>
          <p:cNvPr id="4" name="Picture 3">
            <a:extLst>
              <a:ext uri="{FF2B5EF4-FFF2-40B4-BE49-F238E27FC236}">
                <a16:creationId xmlns:a16="http://schemas.microsoft.com/office/drawing/2014/main" id="{F086310B-2C35-D676-CF27-2AECCD85B408}"/>
              </a:ext>
            </a:extLst>
          </p:cNvPr>
          <p:cNvPicPr>
            <a:picLocks noChangeAspect="1"/>
          </p:cNvPicPr>
          <p:nvPr/>
        </p:nvPicPr>
        <p:blipFill>
          <a:blip r:embed="rId3"/>
          <a:stretch>
            <a:fillRect/>
          </a:stretch>
        </p:blipFill>
        <p:spPr>
          <a:xfrm>
            <a:off x="1359568" y="1377772"/>
            <a:ext cx="9840788" cy="4541765"/>
          </a:xfrm>
          <a:prstGeom prst="rect">
            <a:avLst/>
          </a:prstGeom>
        </p:spPr>
      </p:pic>
      <p:sp>
        <p:nvSpPr>
          <p:cNvPr id="3" name="Title 1">
            <a:extLst>
              <a:ext uri="{FF2B5EF4-FFF2-40B4-BE49-F238E27FC236}">
                <a16:creationId xmlns:a16="http://schemas.microsoft.com/office/drawing/2014/main" id="{FB1219C6-5794-1EBD-C5E4-EA072E8BE995}"/>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Orin– Energy Topology</a:t>
            </a:r>
            <a:endParaRPr lang="en-US" sz="3600" kern="0" dirty="0"/>
          </a:p>
        </p:txBody>
      </p:sp>
    </p:spTree>
    <p:extLst>
      <p:ext uri="{BB962C8B-B14F-4D97-AF65-F5344CB8AC3E}">
        <p14:creationId xmlns:p14="http://schemas.microsoft.com/office/powerpoint/2010/main" val="32230291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7" y="1735900"/>
            <a:ext cx="4617433" cy="2620223"/>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Energy drops almost linearly with batch size</a:t>
            </a:r>
          </a:p>
          <a:p>
            <a:pPr algn="just">
              <a:buFont typeface="Wingdings" pitchFamily="2" charset="2"/>
              <a:buChar char="§"/>
            </a:pPr>
            <a:r>
              <a:rPr lang="en-US" sz="1800" dirty="0">
                <a:cs typeface="Calibri"/>
              </a:rPr>
              <a:t>Energy for highest batch-size is almost </a:t>
            </a:r>
            <a:r>
              <a:rPr lang="en-US" sz="1800" dirty="0">
                <a:solidFill>
                  <a:schemeClr val="accent6">
                    <a:lumMod val="75000"/>
                  </a:schemeClr>
                </a:solidFill>
                <a:cs typeface="Calibri"/>
              </a:rPr>
              <a:t>35-40%</a:t>
            </a:r>
            <a:r>
              <a:rPr lang="en-US" sz="1800" dirty="0">
                <a:cs typeface="Calibri"/>
              </a:rPr>
              <a:t> lower than the lowest batch size</a:t>
            </a:r>
          </a:p>
          <a:p>
            <a:pPr algn="just">
              <a:buFont typeface="Wingdings" pitchFamily="2" charset="2"/>
              <a:buChar char="§"/>
            </a:pPr>
            <a:r>
              <a:rPr lang="en-US" sz="1800" dirty="0">
                <a:cs typeface="Calibri"/>
              </a:rPr>
              <a:t>Energy drop at higher GPU frequencies is less pronounced due to lower I/O, memory bottlenecks</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59</a:t>
            </a:fld>
            <a:endParaRPr lang="en-US" dirty="0"/>
          </a:p>
        </p:txBody>
      </p:sp>
      <p:graphicFrame>
        <p:nvGraphicFramePr>
          <p:cNvPr id="12" name="Table 11">
            <a:extLst>
              <a:ext uri="{FF2B5EF4-FFF2-40B4-BE49-F238E27FC236}">
                <a16:creationId xmlns:a16="http://schemas.microsoft.com/office/drawing/2014/main" id="{FDEE7D09-D3F7-8800-2554-AF2A1A66CE10}"/>
              </a:ext>
            </a:extLst>
          </p:cNvPr>
          <p:cNvGraphicFramePr>
            <a:graphicFrameLocks noGrp="1"/>
          </p:cNvGraphicFramePr>
          <p:nvPr>
            <p:extLst>
              <p:ext uri="{D42A27DB-BD31-4B8C-83A1-F6EECF244321}">
                <p14:modId xmlns:p14="http://schemas.microsoft.com/office/powerpoint/2010/main" val="440187504"/>
              </p:ext>
            </p:extLst>
          </p:nvPr>
        </p:nvGraphicFramePr>
        <p:xfrm>
          <a:off x="1172149" y="5065865"/>
          <a:ext cx="10422443" cy="930197"/>
        </p:xfrm>
        <a:graphic>
          <a:graphicData uri="http://schemas.openxmlformats.org/drawingml/2006/table">
            <a:tbl>
              <a:tblPr firstRow="1" bandRow="1">
                <a:tableStyleId>{21E4AEA4-8DFA-4A89-87EB-49C32662AFE0}</a:tableStyleId>
              </a:tblPr>
              <a:tblGrid>
                <a:gridCol w="10422443">
                  <a:extLst>
                    <a:ext uri="{9D8B030D-6E8A-4147-A177-3AD203B41FA5}">
                      <a16:colId xmlns:a16="http://schemas.microsoft.com/office/drawing/2014/main" val="3750699960"/>
                    </a:ext>
                  </a:extLst>
                </a:gridCol>
              </a:tblGrid>
              <a:tr h="260611">
                <a:tc>
                  <a:txBody>
                    <a:bodyPr/>
                    <a:lstStyle/>
                    <a:p>
                      <a:pPr algn="just"/>
                      <a:r>
                        <a:rPr lang="en-US" b="1" i="1" dirty="0"/>
                        <a:t>Key Takeaway:</a:t>
                      </a:r>
                    </a:p>
                  </a:txBody>
                  <a:tcPr/>
                </a:tc>
                <a:extLst>
                  <a:ext uri="{0D108BD9-81ED-4DB2-BD59-A6C34878D82A}">
                    <a16:rowId xmlns:a16="http://schemas.microsoft.com/office/drawing/2014/main" val="1341632545"/>
                  </a:ext>
                </a:extLst>
              </a:tr>
              <a:tr h="625397">
                <a:tc>
                  <a:txBody>
                    <a:bodyPr/>
                    <a:lstStyle/>
                    <a:p>
                      <a:pPr fontAlgn="t">
                        <a:spcBef>
                          <a:spcPts val="0"/>
                        </a:spcBef>
                      </a:pPr>
                      <a:r>
                        <a:rPr lang="en-US" sz="1400" b="1" i="1" dirty="0"/>
                        <a:t>Joint optimization of execution frequencies (CPU and GPU frequencies) batch size may yield energy savings to the tune of 19% for </a:t>
                      </a:r>
                      <a:r>
                        <a:rPr lang="en-US" sz="1400" b="1" i="1" dirty="0" err="1"/>
                        <a:t>Orins</a:t>
                      </a:r>
                      <a:endParaRPr lang="en-US" sz="1400" b="1" i="1" dirty="0"/>
                    </a:p>
                  </a:txBody>
                  <a:tcPr/>
                </a:tc>
                <a:extLst>
                  <a:ext uri="{0D108BD9-81ED-4DB2-BD59-A6C34878D82A}">
                    <a16:rowId xmlns:a16="http://schemas.microsoft.com/office/drawing/2014/main" val="179816199"/>
                  </a:ext>
                </a:extLst>
              </a:tr>
            </a:tbl>
          </a:graphicData>
        </a:graphic>
      </p:graphicFrame>
      <p:pic>
        <p:nvPicPr>
          <p:cNvPr id="9" name="Picture 8">
            <a:extLst>
              <a:ext uri="{FF2B5EF4-FFF2-40B4-BE49-F238E27FC236}">
                <a16:creationId xmlns:a16="http://schemas.microsoft.com/office/drawing/2014/main" id="{54DFE801-A692-9218-96FA-187A5E89F6A3}"/>
              </a:ext>
            </a:extLst>
          </p:cNvPr>
          <p:cNvPicPr>
            <a:picLocks noChangeAspect="1"/>
          </p:cNvPicPr>
          <p:nvPr/>
        </p:nvPicPr>
        <p:blipFill>
          <a:blip r:embed="rId3"/>
          <a:stretch>
            <a:fillRect/>
          </a:stretch>
        </p:blipFill>
        <p:spPr>
          <a:xfrm>
            <a:off x="5715000" y="1622504"/>
            <a:ext cx="6196264" cy="3381795"/>
          </a:xfrm>
          <a:prstGeom prst="rect">
            <a:avLst/>
          </a:prstGeom>
        </p:spPr>
      </p:pic>
      <p:sp>
        <p:nvSpPr>
          <p:cNvPr id="4" name="Title 1">
            <a:extLst>
              <a:ext uri="{FF2B5EF4-FFF2-40B4-BE49-F238E27FC236}">
                <a16:creationId xmlns:a16="http://schemas.microsoft.com/office/drawing/2014/main" id="{771CB699-9ED1-59A1-9658-DB0E46A44044}"/>
              </a:ext>
            </a:extLst>
          </p:cNvPr>
          <p:cNvSpPr txBox="1">
            <a:spLocks/>
          </p:cNvSpPr>
          <p:nvPr/>
        </p:nvSpPr>
        <p:spPr>
          <a:xfrm>
            <a:off x="1066800" y="1034717"/>
            <a:ext cx="10058400"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t>Orin– Impact of Batch Size</a:t>
            </a:r>
            <a:endParaRPr lang="en-US" sz="3600" kern="0" dirty="0"/>
          </a:p>
        </p:txBody>
      </p:sp>
    </p:spTree>
    <p:extLst>
      <p:ext uri="{BB962C8B-B14F-4D97-AF65-F5344CB8AC3E}">
        <p14:creationId xmlns:p14="http://schemas.microsoft.com/office/powerpoint/2010/main" val="122985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4" y="1674178"/>
            <a:ext cx="10422443" cy="2331720"/>
          </a:xfrm>
        </p:spPr>
        <p:txBody>
          <a:bodyPr vert="horz" lIns="91440" tIns="45720" rIns="91440" bIns="45720" numCol="1" spcCol="365760" rtlCol="0" anchor="t">
            <a:noAutofit/>
          </a:bodyPr>
          <a:lstStyle/>
          <a:p>
            <a:pPr algn="just">
              <a:buFont typeface="Wingdings" pitchFamily="2" charset="2"/>
              <a:buChar char="§"/>
            </a:pPr>
            <a:r>
              <a:rPr lang="en-US" sz="1800" dirty="0">
                <a:latin typeface="+mj-lt"/>
                <a:cs typeface="Calibri"/>
              </a:rPr>
              <a:t>We evaluate 6 Deep Neural Network (DNN) inference workloads (covering Image Classification, Object Detection, and Natural Language) on 3 edge devices (Jetson Nano, Xavier NX and Orin NX) </a:t>
            </a:r>
          </a:p>
          <a:p>
            <a:pPr algn="just">
              <a:buFont typeface="Wingdings" pitchFamily="2" charset="2"/>
              <a:buChar char="§"/>
            </a:pPr>
            <a:r>
              <a:rPr lang="en-US" sz="1800" dirty="0">
                <a:solidFill>
                  <a:schemeClr val="accent1">
                    <a:lumMod val="75000"/>
                  </a:schemeClr>
                </a:solidFill>
                <a:latin typeface="+mj-lt"/>
                <a:cs typeface="Calibri"/>
              </a:rPr>
              <a:t>Hardware Parameters </a:t>
            </a:r>
            <a:r>
              <a:rPr lang="en-US" sz="1800" dirty="0">
                <a:latin typeface="+mj-lt"/>
                <a:cs typeface="Calibri"/>
              </a:rPr>
              <a:t>(‘knobs’) include:</a:t>
            </a:r>
          </a:p>
          <a:p>
            <a:pPr marL="971550" lvl="1" indent="-285750" algn="just">
              <a:buClrTx/>
              <a:buFont typeface="Arial" panose="020B0604020202020204" pitchFamily="34" charset="0"/>
              <a:buChar char="•"/>
            </a:pPr>
            <a:r>
              <a:rPr lang="en-US" sz="1800" dirty="0">
                <a:solidFill>
                  <a:schemeClr val="accent1">
                    <a:lumMod val="75000"/>
                  </a:schemeClr>
                </a:solidFill>
                <a:latin typeface="+mj-lt"/>
              </a:rPr>
              <a:t>CPU Frequency</a:t>
            </a:r>
          </a:p>
          <a:p>
            <a:pPr marL="971550" lvl="1" indent="-285750" algn="just">
              <a:buClrTx/>
              <a:buFont typeface="Arial" panose="020B0604020202020204" pitchFamily="34" charset="0"/>
              <a:buChar char="•"/>
            </a:pPr>
            <a:r>
              <a:rPr lang="en-US" sz="1800" dirty="0">
                <a:solidFill>
                  <a:schemeClr val="accent1">
                    <a:lumMod val="75000"/>
                  </a:schemeClr>
                </a:solidFill>
                <a:latin typeface="+mj-lt"/>
                <a:cs typeface="Calibri"/>
              </a:rPr>
              <a:t>GPU Frequency</a:t>
            </a:r>
          </a:p>
          <a:p>
            <a:pPr algn="just">
              <a:buFont typeface="Wingdings" pitchFamily="2" charset="2"/>
              <a:buChar char="§"/>
            </a:pPr>
            <a:r>
              <a:rPr lang="en-US" sz="1800" dirty="0">
                <a:solidFill>
                  <a:schemeClr val="accent6">
                    <a:lumMod val="75000"/>
                  </a:schemeClr>
                </a:solidFill>
                <a:latin typeface="+mj-lt"/>
              </a:rPr>
              <a:t>Workload parameters</a:t>
            </a:r>
            <a:r>
              <a:rPr lang="en-US" sz="1800" dirty="0">
                <a:latin typeface="+mj-lt"/>
                <a:cs typeface="Calibri"/>
              </a:rPr>
              <a:t> include:</a:t>
            </a:r>
          </a:p>
          <a:p>
            <a:pPr marL="971550" lvl="1" indent="-285750" algn="just">
              <a:buClrTx/>
              <a:buFont typeface="Arial" panose="020B0604020202020204" pitchFamily="34" charset="0"/>
              <a:buChar char="•"/>
            </a:pPr>
            <a:r>
              <a:rPr lang="en-US" sz="1800" dirty="0">
                <a:solidFill>
                  <a:schemeClr val="accent6">
                    <a:lumMod val="75000"/>
                  </a:schemeClr>
                </a:solidFill>
                <a:latin typeface="+mj-lt"/>
                <a:cs typeface="Arial"/>
                <a:sym typeface="Arial"/>
              </a:rPr>
              <a:t>Batch-Sizes</a:t>
            </a:r>
          </a:p>
          <a:p>
            <a:pPr marL="971550" lvl="1" indent="-285750" algn="just">
              <a:buClrTx/>
              <a:buFont typeface="Arial" panose="020B0604020202020204" pitchFamily="34" charset="0"/>
              <a:buChar char="•"/>
            </a:pPr>
            <a:r>
              <a:rPr lang="en-US" sz="1800" dirty="0">
                <a:solidFill>
                  <a:schemeClr val="accent6">
                    <a:lumMod val="75000"/>
                  </a:schemeClr>
                </a:solidFill>
                <a:latin typeface="+mj-lt"/>
                <a:cs typeface="Arial"/>
                <a:sym typeface="Arial"/>
              </a:rPr>
              <a:t>Model Initialization</a:t>
            </a:r>
          </a:p>
          <a:p>
            <a:pPr marL="228600" indent="0" algn="just">
              <a:buClrTx/>
            </a:pPr>
            <a:endParaRPr lang="en-US" sz="1800" dirty="0">
              <a:solidFill>
                <a:schemeClr val="accent6">
                  <a:lumMod val="75000"/>
                </a:schemeClr>
              </a:solidFill>
              <a:latin typeface="+mj-lt"/>
              <a:cs typeface="Arial"/>
              <a:sym typeface="Arial"/>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6</a:t>
            </a:fld>
            <a:endParaRPr lang="en-US" dirty="0"/>
          </a:p>
        </p:txBody>
      </p:sp>
      <p:sp>
        <p:nvSpPr>
          <p:cNvPr id="4" name="Title 1">
            <a:extLst>
              <a:ext uri="{FF2B5EF4-FFF2-40B4-BE49-F238E27FC236}">
                <a16:creationId xmlns:a16="http://schemas.microsoft.com/office/drawing/2014/main" id="{BA913A85-64FD-347C-787D-049B3DDC5803}"/>
              </a:ext>
            </a:extLst>
          </p:cNvPr>
          <p:cNvSpPr txBox="1">
            <a:spLocks/>
          </p:cNvSpPr>
          <p:nvPr/>
        </p:nvSpPr>
        <p:spPr>
          <a:xfrm>
            <a:off x="1097566" y="996041"/>
            <a:ext cx="10422441" cy="7292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dirty="0"/>
              <a:t>Evaluation of Device and Workload parameters</a:t>
            </a:r>
            <a:endParaRPr lang="en-US" sz="3600" kern="0" dirty="0">
              <a:cs typeface="Calibri Light"/>
            </a:endParaRPr>
          </a:p>
        </p:txBody>
      </p:sp>
    </p:spTree>
    <p:extLst>
      <p:ext uri="{BB962C8B-B14F-4D97-AF65-F5344CB8AC3E}">
        <p14:creationId xmlns:p14="http://schemas.microsoft.com/office/powerpoint/2010/main" val="27591833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Impact of Model Initialization</a:t>
            </a:r>
            <a:endParaRPr lang="en-US" sz="3600" dirty="0">
              <a:cs typeface="Calibri Light"/>
            </a:endParaRPr>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1709221"/>
            <a:ext cx="4617433" cy="2620223"/>
          </a:xfrm>
        </p:spPr>
        <p:txBody>
          <a:bodyPr vert="horz" lIns="91440" tIns="45720" rIns="91440" bIns="45720" numCol="1" spcCol="365760" rtlCol="0" anchor="t">
            <a:noAutofit/>
          </a:bodyPr>
          <a:lstStyle/>
          <a:p>
            <a:pPr algn="just">
              <a:buFont typeface="Wingdings" pitchFamily="2" charset="2"/>
              <a:buChar char="§"/>
            </a:pPr>
            <a:r>
              <a:rPr lang="en-US" sz="1600" dirty="0">
                <a:cs typeface="Calibri"/>
              </a:rPr>
              <a:t>DNN control flow graphs can be initialized statically or dynamically</a:t>
            </a:r>
          </a:p>
          <a:p>
            <a:pPr algn="just">
              <a:buFont typeface="Wingdings" pitchFamily="2" charset="2"/>
              <a:buChar char="§"/>
            </a:pPr>
            <a:r>
              <a:rPr lang="en-US" sz="1600" dirty="0">
                <a:cs typeface="Calibri"/>
              </a:rPr>
              <a:t>Static Computation Graphs (eager loading) initialize the full DNN graph before execution</a:t>
            </a:r>
          </a:p>
          <a:p>
            <a:pPr algn="just">
              <a:buFont typeface="Wingdings" pitchFamily="2" charset="2"/>
              <a:buChar char="§"/>
            </a:pPr>
            <a:r>
              <a:rPr lang="en-US" sz="1600" dirty="0">
                <a:cs typeface="Calibri"/>
              </a:rPr>
              <a:t>Dynamic Computation Graphs construct and modify the graph during runtime</a:t>
            </a:r>
          </a:p>
          <a:p>
            <a:pPr algn="just">
              <a:buFont typeface="Wingdings" pitchFamily="2" charset="2"/>
              <a:buChar char="§"/>
            </a:pPr>
            <a:r>
              <a:rPr lang="en-US" sz="1600" dirty="0">
                <a:cs typeface="Calibri"/>
              </a:rPr>
              <a:t>Loading a static graph consumes ∼25% higher energy</a:t>
            </a:r>
          </a:p>
          <a:p>
            <a:pPr algn="just">
              <a:buFont typeface="Wingdings" pitchFamily="2" charset="2"/>
              <a:buChar char="§"/>
            </a:pPr>
            <a:r>
              <a:rPr lang="en-US" sz="1600" dirty="0">
                <a:cs typeface="Calibri"/>
              </a:rPr>
              <a:t>Static graphs consume lower energy over time</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60</a:t>
            </a:fld>
            <a:endParaRPr lang="en-US" dirty="0"/>
          </a:p>
        </p:txBody>
      </p:sp>
      <p:graphicFrame>
        <p:nvGraphicFramePr>
          <p:cNvPr id="12" name="Table 11">
            <a:extLst>
              <a:ext uri="{FF2B5EF4-FFF2-40B4-BE49-F238E27FC236}">
                <a16:creationId xmlns:a16="http://schemas.microsoft.com/office/drawing/2014/main" id="{FDEE7D09-D3F7-8800-2554-AF2A1A66CE10}"/>
              </a:ext>
            </a:extLst>
          </p:cNvPr>
          <p:cNvGraphicFramePr>
            <a:graphicFrameLocks noGrp="1"/>
          </p:cNvGraphicFramePr>
          <p:nvPr>
            <p:extLst>
              <p:ext uri="{D42A27DB-BD31-4B8C-83A1-F6EECF244321}">
                <p14:modId xmlns:p14="http://schemas.microsoft.com/office/powerpoint/2010/main" val="2261029247"/>
              </p:ext>
            </p:extLst>
          </p:nvPr>
        </p:nvGraphicFramePr>
        <p:xfrm>
          <a:off x="1168599" y="5224034"/>
          <a:ext cx="10422443" cy="772031"/>
        </p:xfrm>
        <a:graphic>
          <a:graphicData uri="http://schemas.openxmlformats.org/drawingml/2006/table">
            <a:tbl>
              <a:tblPr firstRow="1" bandRow="1">
                <a:tableStyleId>{21E4AEA4-8DFA-4A89-87EB-49C32662AFE0}</a:tableStyleId>
              </a:tblPr>
              <a:tblGrid>
                <a:gridCol w="10422443">
                  <a:extLst>
                    <a:ext uri="{9D8B030D-6E8A-4147-A177-3AD203B41FA5}">
                      <a16:colId xmlns:a16="http://schemas.microsoft.com/office/drawing/2014/main" val="3750699960"/>
                    </a:ext>
                  </a:extLst>
                </a:gridCol>
              </a:tblGrid>
              <a:tr h="227714">
                <a:tc>
                  <a:txBody>
                    <a:bodyPr/>
                    <a:lstStyle/>
                    <a:p>
                      <a:pPr algn="just"/>
                      <a:r>
                        <a:rPr lang="en-US" b="1" i="1" dirty="0"/>
                        <a:t>Key Takeaway:</a:t>
                      </a:r>
                    </a:p>
                  </a:txBody>
                  <a:tcPr/>
                </a:tc>
                <a:extLst>
                  <a:ext uri="{0D108BD9-81ED-4DB2-BD59-A6C34878D82A}">
                    <a16:rowId xmlns:a16="http://schemas.microsoft.com/office/drawing/2014/main" val="1341632545"/>
                  </a:ext>
                </a:extLst>
              </a:tr>
              <a:tr h="467231">
                <a:tc>
                  <a:txBody>
                    <a:bodyPr/>
                    <a:lstStyle/>
                    <a:p>
                      <a:pPr marL="285750" indent="-285750" fontAlgn="t">
                        <a:spcBef>
                          <a:spcPts val="0"/>
                        </a:spcBef>
                        <a:buFont typeface="Wingdings" panose="05000000000000000000" pitchFamily="2" charset="2"/>
                        <a:buChar char="§"/>
                      </a:pPr>
                      <a:r>
                        <a:rPr lang="en-US" sz="1400" b="1" i="1" dirty="0"/>
                        <a:t>It is more efficient to use static-graphs for inference over long runs</a:t>
                      </a:r>
                    </a:p>
                  </a:txBody>
                  <a:tcPr/>
                </a:tc>
                <a:extLst>
                  <a:ext uri="{0D108BD9-81ED-4DB2-BD59-A6C34878D82A}">
                    <a16:rowId xmlns:a16="http://schemas.microsoft.com/office/drawing/2014/main" val="179816199"/>
                  </a:ext>
                </a:extLst>
              </a:tr>
            </a:tbl>
          </a:graphicData>
        </a:graphic>
      </p:graphicFrame>
      <p:pic>
        <p:nvPicPr>
          <p:cNvPr id="9" name="Picture 8">
            <a:extLst>
              <a:ext uri="{FF2B5EF4-FFF2-40B4-BE49-F238E27FC236}">
                <a16:creationId xmlns:a16="http://schemas.microsoft.com/office/drawing/2014/main" id="{108A0C2D-83EB-534E-16F9-01F51AC42B09}"/>
              </a:ext>
            </a:extLst>
          </p:cNvPr>
          <p:cNvPicPr>
            <a:picLocks noChangeAspect="1"/>
          </p:cNvPicPr>
          <p:nvPr/>
        </p:nvPicPr>
        <p:blipFill>
          <a:blip r:embed="rId3"/>
          <a:stretch>
            <a:fillRect/>
          </a:stretch>
        </p:blipFill>
        <p:spPr>
          <a:xfrm>
            <a:off x="5908246" y="1622505"/>
            <a:ext cx="5879800" cy="3237576"/>
          </a:xfrm>
          <a:prstGeom prst="rect">
            <a:avLst/>
          </a:prstGeom>
        </p:spPr>
      </p:pic>
    </p:spTree>
    <p:extLst>
      <p:ext uri="{BB962C8B-B14F-4D97-AF65-F5344CB8AC3E}">
        <p14:creationId xmlns:p14="http://schemas.microsoft.com/office/powerpoint/2010/main" val="229628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Impact of other factors</a:t>
            </a:r>
            <a:endParaRPr lang="en-US" sz="3600" dirty="0">
              <a:cs typeface="Calibri Light"/>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61</a:t>
            </a:fld>
            <a:endParaRPr lang="en-US" dirty="0"/>
          </a:p>
        </p:txBody>
      </p:sp>
      <p:sp>
        <p:nvSpPr>
          <p:cNvPr id="9" name="Content Placeholder 2">
            <a:extLst>
              <a:ext uri="{FF2B5EF4-FFF2-40B4-BE49-F238E27FC236}">
                <a16:creationId xmlns:a16="http://schemas.microsoft.com/office/drawing/2014/main" id="{F9E06470-9769-6347-117B-05B6F0FD2F70}"/>
              </a:ext>
            </a:extLst>
          </p:cNvPr>
          <p:cNvSpPr>
            <a:spLocks noGrp="1"/>
          </p:cNvSpPr>
          <p:nvPr>
            <p:ph type="body" idx="1"/>
          </p:nvPr>
        </p:nvSpPr>
        <p:spPr>
          <a:xfrm>
            <a:off x="1473851" y="2201492"/>
            <a:ext cx="9244298" cy="3728948"/>
          </a:xfrm>
        </p:spPr>
        <p:txBody>
          <a:bodyPr vert="horz" lIns="91440" tIns="45720" rIns="91440" bIns="45720" numCol="1" spcCol="365760" rtlCol="0" anchor="t">
            <a:noAutofit/>
          </a:bodyPr>
          <a:lstStyle/>
          <a:p>
            <a:pPr algn="just">
              <a:buFont typeface="Wingdings" pitchFamily="2" charset="2"/>
              <a:buChar char="§"/>
            </a:pPr>
            <a:r>
              <a:rPr lang="en-US" sz="1800" dirty="0">
                <a:solidFill>
                  <a:schemeClr val="tx1"/>
                </a:solidFill>
                <a:latin typeface="Arial"/>
                <a:cs typeface="Calibri"/>
                <a:sym typeface="Arial"/>
              </a:rPr>
              <a:t>Comparing the implementation of DNN workloads on Python (</a:t>
            </a:r>
            <a:r>
              <a:rPr lang="en-US" sz="1800" dirty="0" err="1">
                <a:solidFill>
                  <a:schemeClr val="tx1"/>
                </a:solidFill>
                <a:latin typeface="Arial"/>
                <a:cs typeface="Calibri"/>
                <a:sym typeface="Arial"/>
              </a:rPr>
              <a:t>PyTorch</a:t>
            </a:r>
            <a:r>
              <a:rPr lang="en-US" sz="1800" dirty="0">
                <a:solidFill>
                  <a:schemeClr val="tx1"/>
                </a:solidFill>
                <a:latin typeface="Arial"/>
                <a:cs typeface="Calibri"/>
                <a:sym typeface="Arial"/>
              </a:rPr>
              <a:t>) vs C++ (</a:t>
            </a:r>
            <a:r>
              <a:rPr lang="en-US" sz="1800" dirty="0" err="1">
                <a:solidFill>
                  <a:schemeClr val="tx1"/>
                </a:solidFill>
                <a:latin typeface="Arial"/>
                <a:cs typeface="Calibri"/>
                <a:sym typeface="Arial"/>
              </a:rPr>
              <a:t>LibTorch</a:t>
            </a:r>
            <a:r>
              <a:rPr lang="en-US" sz="1800" dirty="0">
                <a:solidFill>
                  <a:schemeClr val="tx1"/>
                </a:solidFill>
                <a:latin typeface="Arial"/>
                <a:cs typeface="Calibri"/>
                <a:sym typeface="Arial"/>
              </a:rPr>
              <a:t>), Python consumes over </a:t>
            </a:r>
            <a:r>
              <a:rPr lang="en-US" sz="1800" dirty="0">
                <a:solidFill>
                  <a:srgbClr val="FF0000"/>
                </a:solidFill>
                <a:latin typeface="Arial"/>
                <a:cs typeface="Calibri"/>
                <a:sym typeface="Arial"/>
              </a:rPr>
              <a:t>16%</a:t>
            </a:r>
            <a:r>
              <a:rPr lang="en-US" sz="1800" dirty="0">
                <a:solidFill>
                  <a:schemeClr val="tx1"/>
                </a:solidFill>
                <a:latin typeface="Arial"/>
                <a:cs typeface="Calibri"/>
                <a:sym typeface="Arial"/>
              </a:rPr>
              <a:t> more energy</a:t>
            </a:r>
          </a:p>
          <a:p>
            <a:pPr algn="just">
              <a:buFont typeface="Wingdings" pitchFamily="2" charset="2"/>
              <a:buChar char="§"/>
            </a:pPr>
            <a:endParaRPr lang="en-US" sz="1800" dirty="0">
              <a:solidFill>
                <a:schemeClr val="tx1"/>
              </a:solidFill>
              <a:latin typeface="Arial"/>
              <a:cs typeface="Calibri"/>
              <a:sym typeface="Arial"/>
            </a:endParaRPr>
          </a:p>
          <a:p>
            <a:pPr algn="just">
              <a:buFont typeface="Wingdings" pitchFamily="2" charset="2"/>
              <a:buChar char="§"/>
            </a:pPr>
            <a:r>
              <a:rPr lang="en-US" sz="1800" dirty="0" err="1">
                <a:solidFill>
                  <a:schemeClr val="tx1"/>
                </a:solidFill>
                <a:latin typeface="Arial"/>
                <a:cs typeface="Calibri"/>
                <a:sym typeface="Arial"/>
              </a:rPr>
              <a:t>LibTorch</a:t>
            </a:r>
            <a:r>
              <a:rPr lang="en-US" sz="1800" dirty="0">
                <a:solidFill>
                  <a:schemeClr val="tx1"/>
                </a:solidFill>
                <a:latin typeface="Arial"/>
                <a:cs typeface="Calibri"/>
                <a:sym typeface="Arial"/>
              </a:rPr>
              <a:t> is commonly used for DNN deployments in HPC environments</a:t>
            </a:r>
          </a:p>
          <a:p>
            <a:pPr algn="just">
              <a:buFont typeface="Wingdings" pitchFamily="2" charset="2"/>
              <a:buChar char="§"/>
            </a:pPr>
            <a:endParaRPr lang="en-US" sz="1800" dirty="0">
              <a:solidFill>
                <a:schemeClr val="tx1"/>
              </a:solidFill>
              <a:cs typeface="Calibri"/>
            </a:endParaRPr>
          </a:p>
          <a:p>
            <a:pPr algn="just">
              <a:buFont typeface="Wingdings" pitchFamily="2" charset="2"/>
              <a:buChar char="§"/>
            </a:pPr>
            <a:r>
              <a:rPr lang="en-US" sz="1800" dirty="0">
                <a:solidFill>
                  <a:schemeClr val="tx1"/>
                </a:solidFill>
                <a:latin typeface="Arial"/>
                <a:cs typeface="Calibri"/>
                <a:sym typeface="Arial"/>
              </a:rPr>
              <a:t>However, </a:t>
            </a:r>
            <a:r>
              <a:rPr lang="en-US" sz="1800" dirty="0" err="1">
                <a:solidFill>
                  <a:schemeClr val="tx1"/>
                </a:solidFill>
                <a:latin typeface="Arial"/>
                <a:cs typeface="Calibri"/>
                <a:sym typeface="Arial"/>
              </a:rPr>
              <a:t>PyTorch</a:t>
            </a:r>
            <a:r>
              <a:rPr lang="en-US" sz="1800" dirty="0">
                <a:solidFill>
                  <a:schemeClr val="tx1"/>
                </a:solidFill>
                <a:latin typeface="Arial"/>
                <a:cs typeface="Calibri"/>
                <a:sym typeface="Arial"/>
              </a:rPr>
              <a:t> is vastly popular for prototyping due to ease of use</a:t>
            </a:r>
          </a:p>
          <a:p>
            <a:pPr algn="just">
              <a:buFont typeface="Wingdings" pitchFamily="2" charset="2"/>
              <a:buChar char="§"/>
            </a:pPr>
            <a:endParaRPr lang="en-US" sz="1800" dirty="0">
              <a:solidFill>
                <a:schemeClr val="tx1"/>
              </a:solidFill>
              <a:latin typeface="Arial"/>
              <a:cs typeface="Calibri"/>
              <a:sym typeface="Arial"/>
            </a:endParaRPr>
          </a:p>
          <a:p>
            <a:pPr algn="just">
              <a:buFont typeface="Wingdings" pitchFamily="2" charset="2"/>
              <a:buChar char="§"/>
            </a:pPr>
            <a:r>
              <a:rPr lang="en-US" sz="1800" dirty="0">
                <a:solidFill>
                  <a:schemeClr val="tx1"/>
                </a:solidFill>
                <a:latin typeface="Arial"/>
                <a:cs typeface="Calibri"/>
                <a:sym typeface="Arial"/>
              </a:rPr>
              <a:t>Impact of background processes such as garbage collection and lazy loading on energy, minimal (</a:t>
            </a:r>
            <a:r>
              <a:rPr lang="en-US" sz="1800" dirty="0">
                <a:solidFill>
                  <a:schemeClr val="accent6">
                    <a:lumMod val="75000"/>
                  </a:schemeClr>
                </a:solidFill>
                <a:latin typeface="Arial"/>
                <a:cs typeface="Calibri"/>
                <a:sym typeface="Arial"/>
              </a:rPr>
              <a:t>1.82%</a:t>
            </a:r>
            <a:r>
              <a:rPr lang="en-US" sz="1800" dirty="0">
                <a:solidFill>
                  <a:schemeClr val="tx1"/>
                </a:solidFill>
                <a:latin typeface="Arial"/>
                <a:cs typeface="Calibri"/>
                <a:sym typeface="Arial"/>
              </a:rPr>
              <a:t> and </a:t>
            </a:r>
            <a:r>
              <a:rPr lang="en-US" sz="1800" dirty="0">
                <a:solidFill>
                  <a:schemeClr val="accent6">
                    <a:lumMod val="75000"/>
                  </a:schemeClr>
                </a:solidFill>
                <a:latin typeface="Arial"/>
                <a:cs typeface="Calibri"/>
                <a:sym typeface="Arial"/>
              </a:rPr>
              <a:t>1.65%</a:t>
            </a:r>
            <a:r>
              <a:rPr lang="en-US" sz="1800" dirty="0">
                <a:solidFill>
                  <a:schemeClr val="tx1"/>
                </a:solidFill>
                <a:latin typeface="Arial"/>
                <a:cs typeface="Calibri"/>
                <a:sym typeface="Arial"/>
              </a:rPr>
              <a:t>)</a:t>
            </a:r>
          </a:p>
          <a:p>
            <a:pPr algn="just">
              <a:buFont typeface="Wingdings" pitchFamily="2" charset="2"/>
              <a:buChar char="§"/>
            </a:pPr>
            <a:endParaRPr lang="en-US" sz="1400" dirty="0">
              <a:solidFill>
                <a:schemeClr val="tx1"/>
              </a:solidFill>
              <a:latin typeface="Arial"/>
              <a:sym typeface="Arial"/>
            </a:endParaRPr>
          </a:p>
          <a:p>
            <a:pPr marL="685800" lvl="1" indent="0" algn="just">
              <a:buClrTx/>
            </a:pPr>
            <a:endParaRPr lang="en-US" sz="1400"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400" dirty="0">
              <a:ea typeface="Calibri"/>
              <a:cs typeface="Calibri"/>
            </a:endParaRPr>
          </a:p>
        </p:txBody>
      </p:sp>
    </p:spTree>
    <p:extLst>
      <p:ext uri="{BB962C8B-B14F-4D97-AF65-F5344CB8AC3E}">
        <p14:creationId xmlns:p14="http://schemas.microsoft.com/office/powerpoint/2010/main" val="23291862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62</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7340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63</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extLst>
              <p:ext uri="{D42A27DB-BD31-4B8C-83A1-F6EECF244321}">
                <p14:modId xmlns:p14="http://schemas.microsoft.com/office/powerpoint/2010/main" val="948434631"/>
              </p:ext>
            </p:extLst>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76635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64</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F52E08E9-8E90-41E4-84CE-F590CCCF1818}"/>
              </a:ext>
            </a:extLst>
          </p:cNvPr>
          <p:cNvSpPr txBox="1"/>
          <p:nvPr/>
        </p:nvSpPr>
        <p:spPr>
          <a:xfrm>
            <a:off x="4475547" y="3279566"/>
            <a:ext cx="2348164" cy="1123712"/>
          </a:xfrm>
          <a:prstGeom prst="roundRect">
            <a:avLst/>
          </a:prstGeom>
          <a:noFill/>
          <a:ln w="38100">
            <a:solidFill>
              <a:schemeClr val="accent6">
                <a:lumMod val="75000"/>
              </a:schemeClr>
            </a:solidFill>
          </a:ln>
        </p:spPr>
        <p:txBody>
          <a:bodyPr wrap="square" rtlCol="0">
            <a:spAutoFit/>
          </a:bodyPr>
          <a:lstStyle/>
          <a:p>
            <a:pPr marL="457200" indent="-457200">
              <a:buFont typeface="+mj-lt"/>
              <a:buAutoNum type="arabicPeriod"/>
            </a:pPr>
            <a:r>
              <a:rPr lang="en-US" sz="2000" dirty="0">
                <a:solidFill>
                  <a:schemeClr val="accent6">
                    <a:lumMod val="75000"/>
                  </a:schemeClr>
                </a:solidFill>
              </a:rPr>
              <a:t>Conclusion</a:t>
            </a:r>
          </a:p>
          <a:p>
            <a:pPr marL="457200" indent="-457200">
              <a:buFont typeface="+mj-lt"/>
              <a:buAutoNum type="arabicPeriod"/>
            </a:pPr>
            <a:endParaRPr lang="en-US" sz="2000" dirty="0">
              <a:solidFill>
                <a:schemeClr val="accent6">
                  <a:lumMod val="75000"/>
                </a:schemeClr>
              </a:solidFill>
            </a:endParaRPr>
          </a:p>
          <a:p>
            <a:pPr marL="457200" indent="-457200">
              <a:buFont typeface="+mj-lt"/>
              <a:buAutoNum type="arabicPeriod"/>
            </a:pPr>
            <a:r>
              <a:rPr lang="en-US" sz="2000" dirty="0">
                <a:solidFill>
                  <a:schemeClr val="accent6">
                    <a:lumMod val="75000"/>
                  </a:schemeClr>
                </a:solidFill>
              </a:rPr>
              <a:t>Future Work</a:t>
            </a:r>
          </a:p>
        </p:txBody>
      </p:sp>
    </p:spTree>
    <p:extLst>
      <p:ext uri="{BB962C8B-B14F-4D97-AF65-F5344CB8AC3E}">
        <p14:creationId xmlns:p14="http://schemas.microsoft.com/office/powerpoint/2010/main" val="65697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Conclusion</a:t>
            </a:r>
            <a:endParaRPr lang="en-US" sz="3600" dirty="0">
              <a:cs typeface="Calibri Light"/>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65</a:t>
            </a:fld>
            <a:endParaRPr lang="en-US" dirty="0"/>
          </a:p>
        </p:txBody>
      </p:sp>
      <p:sp>
        <p:nvSpPr>
          <p:cNvPr id="9" name="Content Placeholder 2">
            <a:extLst>
              <a:ext uri="{FF2B5EF4-FFF2-40B4-BE49-F238E27FC236}">
                <a16:creationId xmlns:a16="http://schemas.microsoft.com/office/drawing/2014/main" id="{F9E06470-9769-6347-117B-05B6F0FD2F70}"/>
              </a:ext>
            </a:extLst>
          </p:cNvPr>
          <p:cNvSpPr>
            <a:spLocks noGrp="1"/>
          </p:cNvSpPr>
          <p:nvPr>
            <p:ph type="body" idx="1"/>
          </p:nvPr>
        </p:nvSpPr>
        <p:spPr>
          <a:xfrm>
            <a:off x="1473851" y="1930559"/>
            <a:ext cx="9244298" cy="3728948"/>
          </a:xfrm>
        </p:spPr>
        <p:txBody>
          <a:bodyPr vert="horz" lIns="91440" tIns="45720" rIns="91440" bIns="45720" numCol="1" spcCol="365760" rtlCol="0" anchor="t">
            <a:noAutofit/>
          </a:bodyPr>
          <a:lstStyle/>
          <a:p>
            <a:pPr algn="just">
              <a:buFont typeface="Wingdings" pitchFamily="2" charset="2"/>
              <a:buChar char="§"/>
            </a:pPr>
            <a:r>
              <a:rPr lang="en-US" sz="1800" dirty="0">
                <a:solidFill>
                  <a:schemeClr val="tx1"/>
                </a:solidFill>
                <a:latin typeface="Arial"/>
                <a:cs typeface="Calibri"/>
                <a:sym typeface="Arial"/>
              </a:rPr>
              <a:t>Optimal deployment by adjusting CPU/GPU frequencies yields </a:t>
            </a:r>
            <a:r>
              <a:rPr lang="en-US" sz="1800" dirty="0" err="1">
                <a:solidFill>
                  <a:schemeClr val="tx1"/>
                </a:solidFill>
                <a:latin typeface="Arial"/>
                <a:cs typeface="Calibri"/>
                <a:sym typeface="Arial"/>
              </a:rPr>
              <a:t>upto</a:t>
            </a:r>
            <a:r>
              <a:rPr lang="en-US" sz="1800" dirty="0">
                <a:solidFill>
                  <a:schemeClr val="tx1"/>
                </a:solidFill>
                <a:latin typeface="Arial"/>
                <a:cs typeface="Calibri"/>
                <a:sym typeface="Arial"/>
              </a:rPr>
              <a:t> </a:t>
            </a:r>
            <a:r>
              <a:rPr lang="en-US" sz="1800" dirty="0">
                <a:solidFill>
                  <a:schemeClr val="accent6">
                    <a:lumMod val="75000"/>
                  </a:schemeClr>
                </a:solidFill>
                <a:cs typeface="Calibri"/>
              </a:rPr>
              <a:t>22% </a:t>
            </a:r>
            <a:r>
              <a:rPr lang="en-US" sz="1800" dirty="0">
                <a:solidFill>
                  <a:schemeClr val="tx1"/>
                </a:solidFill>
                <a:cs typeface="Calibri"/>
              </a:rPr>
              <a:t>in energy savings (across all 3 devices)</a:t>
            </a:r>
          </a:p>
          <a:p>
            <a:pPr algn="just">
              <a:buFont typeface="Wingdings" pitchFamily="2" charset="2"/>
              <a:buChar char="§"/>
            </a:pPr>
            <a:endParaRPr lang="en-US" sz="1800" dirty="0">
              <a:solidFill>
                <a:schemeClr val="tx1"/>
              </a:solidFill>
              <a:latin typeface="Arial"/>
              <a:cs typeface="Calibri"/>
              <a:sym typeface="Arial"/>
            </a:endParaRPr>
          </a:p>
          <a:p>
            <a:pPr algn="just">
              <a:buFont typeface="Wingdings" pitchFamily="2" charset="2"/>
              <a:buChar char="§"/>
            </a:pPr>
            <a:r>
              <a:rPr lang="en-US" sz="1800" dirty="0">
                <a:solidFill>
                  <a:schemeClr val="tx1"/>
                </a:solidFill>
                <a:latin typeface="Arial"/>
                <a:cs typeface="Calibri"/>
                <a:sym typeface="Arial"/>
              </a:rPr>
              <a:t>Joint optimization of device (CPU &amp; GPU frequency) and workload parameters (batch-size) may yield up to </a:t>
            </a:r>
            <a:r>
              <a:rPr lang="en-US" sz="1800" dirty="0">
                <a:solidFill>
                  <a:schemeClr val="accent6">
                    <a:lumMod val="75000"/>
                  </a:schemeClr>
                </a:solidFill>
                <a:latin typeface="Arial"/>
                <a:cs typeface="Calibri"/>
                <a:sym typeface="Arial"/>
              </a:rPr>
              <a:t>45%</a:t>
            </a:r>
            <a:r>
              <a:rPr lang="en-US" sz="1800" dirty="0">
                <a:solidFill>
                  <a:schemeClr val="tx1"/>
                </a:solidFill>
                <a:latin typeface="Arial"/>
                <a:cs typeface="Calibri"/>
                <a:sym typeface="Arial"/>
              </a:rPr>
              <a:t> in energy savings </a:t>
            </a:r>
            <a:r>
              <a:rPr lang="en-US" sz="1800" dirty="0">
                <a:solidFill>
                  <a:schemeClr val="tx1"/>
                </a:solidFill>
                <a:cs typeface="Calibri"/>
              </a:rPr>
              <a:t>(across all 3 devices)</a:t>
            </a:r>
            <a:endParaRPr lang="en-US" sz="1800" dirty="0">
              <a:solidFill>
                <a:schemeClr val="tx1"/>
              </a:solidFill>
              <a:latin typeface="Arial"/>
              <a:cs typeface="Calibri"/>
              <a:sym typeface="Arial"/>
            </a:endParaRPr>
          </a:p>
          <a:p>
            <a:pPr algn="just">
              <a:buFont typeface="Wingdings" pitchFamily="2" charset="2"/>
              <a:buChar char="§"/>
            </a:pPr>
            <a:endParaRPr lang="en-US" sz="1800" dirty="0">
              <a:solidFill>
                <a:schemeClr val="tx1"/>
              </a:solidFill>
              <a:cs typeface="Calibri"/>
            </a:endParaRPr>
          </a:p>
          <a:p>
            <a:pPr algn="just">
              <a:buFont typeface="Wingdings" pitchFamily="2" charset="2"/>
              <a:buChar char="§"/>
            </a:pPr>
            <a:r>
              <a:rPr lang="en-US" sz="1800" dirty="0">
                <a:solidFill>
                  <a:srgbClr val="FF0000"/>
                </a:solidFill>
                <a:latin typeface="Arial"/>
                <a:cs typeface="Calibri"/>
                <a:sym typeface="Arial"/>
              </a:rPr>
              <a:t>DVFS is almost always sub-optimal </a:t>
            </a:r>
            <a:r>
              <a:rPr lang="en-US" sz="1800" dirty="0">
                <a:solidFill>
                  <a:schemeClr val="tx1"/>
                </a:solidFill>
                <a:latin typeface="Arial"/>
                <a:cs typeface="Calibri"/>
                <a:sym typeface="Arial"/>
              </a:rPr>
              <a:t>in energy-efficient deployments for DNN workloads (even with features like power capping and thermal management)</a:t>
            </a:r>
          </a:p>
          <a:p>
            <a:pPr marL="228600" indent="0" algn="just"/>
            <a:endParaRPr lang="en-US" sz="1800" dirty="0">
              <a:solidFill>
                <a:schemeClr val="tx1"/>
              </a:solidFill>
              <a:latin typeface="Arial"/>
              <a:cs typeface="Calibri"/>
              <a:sym typeface="Arial"/>
            </a:endParaRPr>
          </a:p>
          <a:p>
            <a:pPr algn="just">
              <a:buFont typeface="Wingdings" pitchFamily="2" charset="2"/>
              <a:buChar char="§"/>
            </a:pPr>
            <a:r>
              <a:rPr lang="en-US" sz="1800" dirty="0">
                <a:solidFill>
                  <a:schemeClr val="accent6">
                    <a:lumMod val="75000"/>
                  </a:schemeClr>
                </a:solidFill>
                <a:latin typeface="Arial"/>
                <a:cs typeface="Calibri"/>
                <a:sym typeface="Arial"/>
              </a:rPr>
              <a:t>Higher batch sizes reduce </a:t>
            </a:r>
            <a:r>
              <a:rPr lang="en-US" sz="1800" dirty="0">
                <a:solidFill>
                  <a:schemeClr val="accent6">
                    <a:lumMod val="75000"/>
                  </a:schemeClr>
                </a:solidFill>
                <a:cs typeface="Calibri"/>
              </a:rPr>
              <a:t>overall execution energy </a:t>
            </a:r>
            <a:r>
              <a:rPr lang="en-US" sz="1800" dirty="0">
                <a:solidFill>
                  <a:schemeClr val="tx1"/>
                </a:solidFill>
                <a:cs typeface="Calibri"/>
              </a:rPr>
              <a:t>as it decreases I/O and preprocessing</a:t>
            </a:r>
            <a:endParaRPr lang="en-US" sz="1800" dirty="0">
              <a:solidFill>
                <a:schemeClr val="tx1"/>
              </a:solidFill>
              <a:latin typeface="Arial"/>
              <a:cs typeface="Calibri"/>
              <a:sym typeface="Arial"/>
            </a:endParaRPr>
          </a:p>
          <a:p>
            <a:pPr algn="just">
              <a:buFont typeface="Wingdings" pitchFamily="2" charset="2"/>
              <a:buChar char="§"/>
            </a:pPr>
            <a:endParaRPr lang="en-US" sz="1800" dirty="0">
              <a:solidFill>
                <a:schemeClr val="tx1"/>
              </a:solidFill>
              <a:latin typeface="Arial"/>
              <a:sym typeface="Arial"/>
            </a:endParaRPr>
          </a:p>
          <a:p>
            <a:pPr marL="685800" lvl="1" indent="0" algn="just">
              <a:buClrTx/>
            </a:pPr>
            <a:endParaRPr lang="en-US" sz="1800"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800" dirty="0">
              <a:ea typeface="Calibri"/>
              <a:cs typeface="Calibri"/>
            </a:endParaRPr>
          </a:p>
        </p:txBody>
      </p:sp>
    </p:spTree>
    <p:extLst>
      <p:ext uri="{BB962C8B-B14F-4D97-AF65-F5344CB8AC3E}">
        <p14:creationId xmlns:p14="http://schemas.microsoft.com/office/powerpoint/2010/main" val="1832362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Future Work</a:t>
            </a:r>
            <a:endParaRPr lang="en-US" sz="3600" dirty="0">
              <a:cs typeface="Calibri Light"/>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66</a:t>
            </a:fld>
            <a:endParaRPr lang="en-US" dirty="0"/>
          </a:p>
        </p:txBody>
      </p:sp>
      <p:sp>
        <p:nvSpPr>
          <p:cNvPr id="9" name="Content Placeholder 2">
            <a:extLst>
              <a:ext uri="{FF2B5EF4-FFF2-40B4-BE49-F238E27FC236}">
                <a16:creationId xmlns:a16="http://schemas.microsoft.com/office/drawing/2014/main" id="{F9E06470-9769-6347-117B-05B6F0FD2F70}"/>
              </a:ext>
            </a:extLst>
          </p:cNvPr>
          <p:cNvSpPr>
            <a:spLocks noGrp="1"/>
          </p:cNvSpPr>
          <p:nvPr>
            <p:ph type="body" idx="1"/>
          </p:nvPr>
        </p:nvSpPr>
        <p:spPr>
          <a:xfrm>
            <a:off x="1473851" y="2201492"/>
            <a:ext cx="9244298" cy="3728948"/>
          </a:xfrm>
        </p:spPr>
        <p:txBody>
          <a:bodyPr vert="horz" lIns="91440" tIns="45720" rIns="91440" bIns="45720" numCol="1" spcCol="365760" rtlCol="0" anchor="t">
            <a:noAutofit/>
          </a:bodyPr>
          <a:lstStyle/>
          <a:p>
            <a:pPr algn="just">
              <a:buFont typeface="Wingdings" pitchFamily="2" charset="2"/>
              <a:buChar char="§"/>
            </a:pPr>
            <a:r>
              <a:rPr lang="en-US" sz="1800" dirty="0">
                <a:solidFill>
                  <a:schemeClr val="tx1"/>
                </a:solidFill>
              </a:rPr>
              <a:t>Static Optimization such as full sweeps are often impractical and time-consuming</a:t>
            </a:r>
          </a:p>
          <a:p>
            <a:pPr algn="just">
              <a:buFont typeface="Wingdings" pitchFamily="2" charset="2"/>
              <a:buChar char="§"/>
            </a:pPr>
            <a:endParaRPr lang="en-US" sz="1800" dirty="0">
              <a:solidFill>
                <a:schemeClr val="tx1"/>
              </a:solidFill>
            </a:endParaRPr>
          </a:p>
          <a:p>
            <a:pPr algn="just">
              <a:buFont typeface="Wingdings" pitchFamily="2" charset="2"/>
              <a:buChar char="§"/>
            </a:pPr>
            <a:r>
              <a:rPr lang="en-US" sz="1800" dirty="0">
                <a:solidFill>
                  <a:schemeClr val="tx1"/>
                </a:solidFill>
              </a:rPr>
              <a:t>Searching the entire CPU/GPU frequency parameter space to find the optimal or near optimal configuration, needs to be done quickly</a:t>
            </a:r>
          </a:p>
          <a:p>
            <a:pPr algn="just">
              <a:buFont typeface="Wingdings" pitchFamily="2" charset="2"/>
              <a:buChar char="§"/>
            </a:pPr>
            <a:endParaRPr lang="en-US" sz="1800" dirty="0">
              <a:solidFill>
                <a:schemeClr val="tx1"/>
              </a:solidFill>
              <a:latin typeface="Arial"/>
              <a:sym typeface="Arial"/>
            </a:endParaRPr>
          </a:p>
          <a:p>
            <a:pPr algn="just">
              <a:buFont typeface="Wingdings" pitchFamily="2" charset="2"/>
              <a:buChar char="§"/>
            </a:pPr>
            <a:r>
              <a:rPr lang="en-US" sz="1800" dirty="0">
                <a:solidFill>
                  <a:schemeClr val="tx1"/>
                </a:solidFill>
                <a:latin typeface="Arial"/>
                <a:sym typeface="Arial"/>
              </a:rPr>
              <a:t>Need to explore </a:t>
            </a:r>
            <a:r>
              <a:rPr lang="en-US" sz="1800" dirty="0">
                <a:solidFill>
                  <a:schemeClr val="tx1"/>
                </a:solidFill>
              </a:rPr>
              <a:t>dynamic/online optimization approaches for real-world deployment</a:t>
            </a:r>
          </a:p>
          <a:p>
            <a:pPr algn="just">
              <a:buFont typeface="Wingdings" pitchFamily="2" charset="2"/>
              <a:buChar char="§"/>
            </a:pPr>
            <a:endParaRPr lang="en-US" sz="1800" dirty="0">
              <a:solidFill>
                <a:schemeClr val="tx1"/>
              </a:solidFill>
              <a:latin typeface="Arial"/>
              <a:sym typeface="Arial"/>
            </a:endParaRPr>
          </a:p>
          <a:p>
            <a:pPr marL="685800" lvl="1" indent="0" algn="just">
              <a:buClrTx/>
            </a:pPr>
            <a:endParaRPr lang="en-US" sz="1800" dirty="0">
              <a:solidFill>
                <a:schemeClr val="dk1"/>
              </a:solidFill>
              <a:latin typeface="Arial"/>
              <a:sym typeface="Arial"/>
            </a:endParaRPr>
          </a:p>
          <a:p>
            <a:pPr marL="228600" indent="0" algn="just">
              <a:buClr>
                <a:schemeClr val="tx1"/>
              </a:buClr>
            </a:pPr>
            <a:endParaRPr lang="en-US" sz="1800" dirty="0">
              <a:ea typeface="Calibri"/>
              <a:cs typeface="Calibri"/>
            </a:endParaRPr>
          </a:p>
        </p:txBody>
      </p:sp>
    </p:spTree>
    <p:extLst>
      <p:ext uri="{BB962C8B-B14F-4D97-AF65-F5344CB8AC3E}">
        <p14:creationId xmlns:p14="http://schemas.microsoft.com/office/powerpoint/2010/main" val="2588618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Future Work</a:t>
            </a:r>
            <a:endParaRPr lang="en-US" sz="3600" dirty="0">
              <a:cs typeface="Calibri Light"/>
            </a:endParaRPr>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7" y="2034072"/>
            <a:ext cx="5097960" cy="2836507"/>
          </a:xfrm>
        </p:spPr>
        <p:txBody>
          <a:bodyPr vert="horz" lIns="91440" tIns="45720" rIns="91440" bIns="45720" numCol="1" spcCol="365760" rtlCol="0" anchor="t">
            <a:noAutofit/>
          </a:bodyPr>
          <a:lstStyle/>
          <a:p>
            <a:pPr algn="just">
              <a:buFont typeface="Wingdings" pitchFamily="2" charset="2"/>
              <a:buChar char="§"/>
            </a:pPr>
            <a:r>
              <a:rPr lang="en-US" sz="1800" dirty="0">
                <a:cs typeface="Calibri"/>
              </a:rPr>
              <a:t>Even linear function with adversarial weights on energy and inference latency presents a challenging landscape for online optimization</a:t>
            </a:r>
          </a:p>
          <a:p>
            <a:pPr algn="just">
              <a:buFont typeface="Wingdings" pitchFamily="2" charset="2"/>
              <a:buChar char="§"/>
            </a:pPr>
            <a:endParaRPr lang="en-US" sz="1800" dirty="0">
              <a:cs typeface="Calibri"/>
            </a:endParaRPr>
          </a:p>
          <a:p>
            <a:pPr algn="just">
              <a:buFont typeface="Wingdings" pitchFamily="2" charset="2"/>
              <a:buChar char="§"/>
            </a:pPr>
            <a:r>
              <a:rPr lang="en-US" sz="1800" dirty="0">
                <a:cs typeface="Calibri"/>
              </a:rPr>
              <a:t>We are currently exploring multiple Multi-Armed Bandit based approaches for online gradient descent:</a:t>
            </a:r>
          </a:p>
          <a:p>
            <a:pPr marL="971550" lvl="1" indent="-285750" algn="just">
              <a:buFont typeface="Arial" panose="020B0604020202020204" pitchFamily="34" charset="0"/>
              <a:buChar char="•"/>
            </a:pPr>
            <a:endParaRPr lang="en-US" sz="1800" dirty="0"/>
          </a:p>
          <a:p>
            <a:pPr marL="971550" lvl="1" indent="-285750" algn="just">
              <a:buClrTx/>
              <a:buFont typeface="Arial" panose="020B0604020202020204" pitchFamily="34" charset="0"/>
              <a:buChar char="•"/>
            </a:pPr>
            <a:r>
              <a:rPr lang="en-US" sz="1800" dirty="0">
                <a:solidFill>
                  <a:schemeClr val="dk1"/>
                </a:solidFill>
                <a:latin typeface="Arial"/>
                <a:sym typeface="Arial"/>
              </a:rPr>
              <a:t>Thomson Sampling</a:t>
            </a:r>
          </a:p>
          <a:p>
            <a:pPr marL="971550" lvl="1" indent="-285750" algn="just">
              <a:buClrTx/>
              <a:buFont typeface="Arial" panose="020B0604020202020204" pitchFamily="34" charset="0"/>
              <a:buChar char="•"/>
            </a:pPr>
            <a:r>
              <a:rPr lang="en-US" sz="1800" dirty="0">
                <a:solidFill>
                  <a:schemeClr val="dk1"/>
                </a:solidFill>
                <a:latin typeface="Arial"/>
                <a:sym typeface="Arial"/>
              </a:rPr>
              <a:t>Online descent</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67</a:t>
            </a:fld>
            <a:endParaRPr lang="en-US" dirty="0"/>
          </a:p>
        </p:txBody>
      </p:sp>
      <p:pic>
        <p:nvPicPr>
          <p:cNvPr id="5" name="Picture 4">
            <a:extLst>
              <a:ext uri="{FF2B5EF4-FFF2-40B4-BE49-F238E27FC236}">
                <a16:creationId xmlns:a16="http://schemas.microsoft.com/office/drawing/2014/main" id="{8B0FD5FA-0337-F005-A3BD-DF059033B51B}"/>
              </a:ext>
            </a:extLst>
          </p:cNvPr>
          <p:cNvPicPr>
            <a:picLocks noChangeAspect="1"/>
          </p:cNvPicPr>
          <p:nvPr/>
        </p:nvPicPr>
        <p:blipFill>
          <a:blip r:embed="rId3"/>
          <a:stretch>
            <a:fillRect/>
          </a:stretch>
        </p:blipFill>
        <p:spPr>
          <a:xfrm>
            <a:off x="6925206" y="1622504"/>
            <a:ext cx="4169227" cy="4027901"/>
          </a:xfrm>
          <a:prstGeom prst="rect">
            <a:avLst/>
          </a:prstGeom>
        </p:spPr>
      </p:pic>
    </p:spTree>
    <p:extLst>
      <p:ext uri="{BB962C8B-B14F-4D97-AF65-F5344CB8AC3E}">
        <p14:creationId xmlns:p14="http://schemas.microsoft.com/office/powerpoint/2010/main" val="33660613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black background&#10;&#10;Description automatically generated">
            <a:extLst>
              <a:ext uri="{FF2B5EF4-FFF2-40B4-BE49-F238E27FC236}">
                <a16:creationId xmlns:a16="http://schemas.microsoft.com/office/drawing/2014/main" id="{887EE8A2-E8C7-D0E1-D675-356AE8B5593D}"/>
              </a:ext>
            </a:extLst>
          </p:cNvPr>
          <p:cNvPicPr>
            <a:picLocks noChangeAspect="1"/>
          </p:cNvPicPr>
          <p:nvPr/>
        </p:nvPicPr>
        <p:blipFill>
          <a:blip r:embed="rId2">
            <a:alphaModFix amt="96000"/>
          </a:blip>
          <a:stretch>
            <a:fillRect/>
          </a:stretch>
        </p:blipFill>
        <p:spPr>
          <a:xfrm>
            <a:off x="-50800" y="-87087"/>
            <a:ext cx="12293600" cy="7964115"/>
          </a:xfrm>
          <a:prstGeom prst="rect">
            <a:avLst/>
          </a:prstGeom>
        </p:spPr>
      </p:pic>
      <p:pic>
        <p:nvPicPr>
          <p:cNvPr id="8" name="Picture 7" descr="A black and white logo&#10;&#10;Description automatically generated">
            <a:extLst>
              <a:ext uri="{FF2B5EF4-FFF2-40B4-BE49-F238E27FC236}">
                <a16:creationId xmlns:a16="http://schemas.microsoft.com/office/drawing/2014/main" id="{7B79EF20-E6FE-56AD-7C0F-57E99903B496}"/>
              </a:ext>
            </a:extLst>
          </p:cNvPr>
          <p:cNvPicPr>
            <a:picLocks noChangeAspect="1"/>
          </p:cNvPicPr>
          <p:nvPr/>
        </p:nvPicPr>
        <p:blipFill>
          <a:blip r:embed="rId3"/>
          <a:stretch>
            <a:fillRect/>
          </a:stretch>
        </p:blipFill>
        <p:spPr>
          <a:xfrm>
            <a:off x="475342" y="200706"/>
            <a:ext cx="3606800" cy="609600"/>
          </a:xfrm>
          <a:prstGeom prst="rect">
            <a:avLst/>
          </a:prstGeom>
        </p:spPr>
      </p:pic>
      <p:sp>
        <p:nvSpPr>
          <p:cNvPr id="12" name="Rectangle 11">
            <a:extLst>
              <a:ext uri="{FF2B5EF4-FFF2-40B4-BE49-F238E27FC236}">
                <a16:creationId xmlns:a16="http://schemas.microsoft.com/office/drawing/2014/main" id="{49DF40CD-3F2A-4463-989D-76091FE09E8A}"/>
              </a:ext>
            </a:extLst>
          </p:cNvPr>
          <p:cNvSpPr/>
          <p:nvPr/>
        </p:nvSpPr>
        <p:spPr>
          <a:xfrm>
            <a:off x="-50800" y="-87087"/>
            <a:ext cx="12293600" cy="7162801"/>
          </a:xfrm>
          <a:prstGeom prst="rect">
            <a:avLst/>
          </a:prstGeom>
          <a:gradFill flip="none" rotWithShape="1">
            <a:gsLst>
              <a:gs pos="0">
                <a:schemeClr val="bg1">
                  <a:alpha val="0"/>
                </a:schemeClr>
              </a:gs>
              <a:gs pos="55000">
                <a:schemeClr val="bg1">
                  <a:lumMod val="50000"/>
                  <a:alpha val="58000"/>
                </a:schemeClr>
              </a:gs>
              <a:gs pos="100000">
                <a:schemeClr val="tx1">
                  <a:alpha val="64058"/>
                </a:schemeClr>
              </a:gs>
            </a:gsLst>
            <a:lin ang="5400000" scaled="0"/>
            <a:tileRect/>
          </a:gra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1AC11-DDD9-8D03-9978-B6F3FBACAF5F}"/>
              </a:ext>
            </a:extLst>
          </p:cNvPr>
          <p:cNvSpPr>
            <a:spLocks noGrp="1"/>
          </p:cNvSpPr>
          <p:nvPr>
            <p:ph type="ctrTitle"/>
          </p:nvPr>
        </p:nvSpPr>
        <p:spPr>
          <a:xfrm>
            <a:off x="1524000" y="2329461"/>
            <a:ext cx="9144000" cy="2387600"/>
          </a:xfrm>
        </p:spPr>
        <p:txBody>
          <a:bodyPr>
            <a:normAutofit fontScale="90000"/>
          </a:bodyPr>
          <a:lstStyle/>
          <a:p>
            <a:r>
              <a:rPr lang="en-US" dirty="0">
                <a:solidFill>
                  <a:schemeClr val="bg1"/>
                </a:solidFill>
                <a:latin typeface="Apple Braille Outline 8 Dot" pitchFamily="2" charset="0"/>
              </a:rPr>
              <a:t>Thank you!</a:t>
            </a:r>
            <a:br>
              <a:rPr lang="en-US" dirty="0">
                <a:solidFill>
                  <a:schemeClr val="bg1"/>
                </a:solidFill>
                <a:latin typeface="Apple Braille Outline 8 Dot" pitchFamily="2" charset="0"/>
              </a:rPr>
            </a:br>
            <a:br>
              <a:rPr lang="en-US" dirty="0">
                <a:solidFill>
                  <a:schemeClr val="bg1"/>
                </a:solidFill>
                <a:latin typeface="Apple Braille Outline 8 Dot" pitchFamily="2" charset="0"/>
              </a:rPr>
            </a:br>
            <a:r>
              <a:rPr lang="en-US" dirty="0">
                <a:solidFill>
                  <a:schemeClr val="bg1"/>
                </a:solidFill>
                <a:latin typeface="Apple Braille Outline 8 Dot" pitchFamily="2" charset="0"/>
              </a:rPr>
              <a:t>Questions?</a:t>
            </a:r>
          </a:p>
        </p:txBody>
      </p:sp>
      <p:sp>
        <p:nvSpPr>
          <p:cNvPr id="5" name="Slide Number Placeholder 4">
            <a:extLst>
              <a:ext uri="{FF2B5EF4-FFF2-40B4-BE49-F238E27FC236}">
                <a16:creationId xmlns:a16="http://schemas.microsoft.com/office/drawing/2014/main" id="{BA9CB91D-0B0A-F1B0-0FD1-2AD56B694A78}"/>
              </a:ext>
            </a:extLst>
          </p:cNvPr>
          <p:cNvSpPr>
            <a:spLocks noGrp="1"/>
          </p:cNvSpPr>
          <p:nvPr>
            <p:ph type="sldNum" sz="quarter" idx="12"/>
          </p:nvPr>
        </p:nvSpPr>
        <p:spPr/>
        <p:txBody>
          <a:bodyPr/>
          <a:lstStyle/>
          <a:p>
            <a:fld id="{A2C64599-0CE5-3440-9072-FF3735C2B25A}" type="slidenum">
              <a:rPr lang="en-US" smtClean="0"/>
              <a:t>68</a:t>
            </a:fld>
            <a:endParaRPr lang="en-US"/>
          </a:p>
        </p:txBody>
      </p:sp>
      <p:sp>
        <p:nvSpPr>
          <p:cNvPr id="14" name="TextBox 13">
            <a:extLst>
              <a:ext uri="{FF2B5EF4-FFF2-40B4-BE49-F238E27FC236}">
                <a16:creationId xmlns:a16="http://schemas.microsoft.com/office/drawing/2014/main" id="{8E4B661C-8B2B-DBC5-7F77-CAD0A899AB2B}"/>
              </a:ext>
            </a:extLst>
          </p:cNvPr>
          <p:cNvSpPr txBox="1"/>
          <p:nvPr/>
        </p:nvSpPr>
        <p:spPr>
          <a:xfrm>
            <a:off x="7903029" y="320840"/>
            <a:ext cx="4020457" cy="369332"/>
          </a:xfrm>
          <a:prstGeom prst="rect">
            <a:avLst/>
          </a:prstGeom>
          <a:noFill/>
        </p:spPr>
        <p:txBody>
          <a:bodyPr wrap="square" rtlCol="0">
            <a:spAutoFit/>
          </a:bodyPr>
          <a:lstStyle/>
          <a:p>
            <a:pPr algn="r"/>
            <a:r>
              <a:rPr lang="en-US">
                <a:solidFill>
                  <a:schemeClr val="bg1"/>
                </a:solidFill>
                <a:latin typeface="Apple Braille Outline 8 Dot" pitchFamily="2" charset="0"/>
              </a:rPr>
              <a:t>Nov 10 | RPE Presentation</a:t>
            </a:r>
          </a:p>
        </p:txBody>
      </p:sp>
    </p:spTree>
    <p:extLst>
      <p:ext uri="{BB962C8B-B14F-4D97-AF65-F5344CB8AC3E}">
        <p14:creationId xmlns:p14="http://schemas.microsoft.com/office/powerpoint/2010/main" val="31421952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Conclusion &amp; Future Work</a:t>
            </a:r>
            <a:endParaRPr lang="en-US" sz="3600" dirty="0">
              <a:cs typeface="Calibri Light"/>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69</a:t>
            </a:fld>
            <a:endParaRPr lang="en-US" dirty="0"/>
          </a:p>
        </p:txBody>
      </p:sp>
      <p:sp>
        <p:nvSpPr>
          <p:cNvPr id="9" name="Content Placeholder 2">
            <a:extLst>
              <a:ext uri="{FF2B5EF4-FFF2-40B4-BE49-F238E27FC236}">
                <a16:creationId xmlns:a16="http://schemas.microsoft.com/office/drawing/2014/main" id="{F9E06470-9769-6347-117B-05B6F0FD2F70}"/>
              </a:ext>
            </a:extLst>
          </p:cNvPr>
          <p:cNvSpPr>
            <a:spLocks noGrp="1"/>
          </p:cNvSpPr>
          <p:nvPr>
            <p:ph type="body" idx="1"/>
          </p:nvPr>
        </p:nvSpPr>
        <p:spPr>
          <a:xfrm>
            <a:off x="1473851" y="2201492"/>
            <a:ext cx="9244298" cy="3728948"/>
          </a:xfrm>
        </p:spPr>
        <p:txBody>
          <a:bodyPr vert="horz" lIns="91440" tIns="45720" rIns="91440" bIns="45720" numCol="1" spcCol="365760" rtlCol="0" anchor="t">
            <a:noAutofit/>
          </a:bodyPr>
          <a:lstStyle/>
          <a:p>
            <a:pPr algn="just">
              <a:buFont typeface="Wingdings" pitchFamily="2" charset="2"/>
              <a:buChar char="§"/>
            </a:pPr>
            <a:r>
              <a:rPr lang="en-US" sz="1800" dirty="0">
                <a:solidFill>
                  <a:schemeClr val="tx1"/>
                </a:solidFill>
              </a:rPr>
              <a:t>Static Optimization approaches (including full sweeps) are often impractical and time-consuming</a:t>
            </a:r>
          </a:p>
          <a:p>
            <a:pPr algn="just">
              <a:buFont typeface="Wingdings" pitchFamily="2" charset="2"/>
              <a:buChar char="§"/>
            </a:pPr>
            <a:endParaRPr lang="en-US" sz="1800" dirty="0">
              <a:solidFill>
                <a:schemeClr val="tx1"/>
              </a:solidFill>
              <a:latin typeface="Arial"/>
              <a:sym typeface="Arial"/>
            </a:endParaRPr>
          </a:p>
          <a:p>
            <a:pPr algn="just">
              <a:buFont typeface="Wingdings" pitchFamily="2" charset="2"/>
              <a:buChar char="§"/>
            </a:pPr>
            <a:r>
              <a:rPr lang="en-US" sz="1800" dirty="0">
                <a:solidFill>
                  <a:schemeClr val="tx1"/>
                </a:solidFill>
                <a:latin typeface="Arial"/>
                <a:sym typeface="Arial"/>
              </a:rPr>
              <a:t>Need to explore </a:t>
            </a:r>
            <a:r>
              <a:rPr lang="en-US" sz="1800" dirty="0">
                <a:solidFill>
                  <a:schemeClr val="tx1"/>
                </a:solidFill>
              </a:rPr>
              <a:t>dynamic/online optimization approaches for real-world deployment</a:t>
            </a:r>
          </a:p>
          <a:p>
            <a:pPr algn="just">
              <a:buFont typeface="Wingdings" pitchFamily="2" charset="2"/>
              <a:buChar char="§"/>
            </a:pPr>
            <a:endParaRPr lang="en-US" sz="1800" dirty="0">
              <a:solidFill>
                <a:schemeClr val="tx1"/>
              </a:solidFill>
              <a:latin typeface="Arial"/>
              <a:sym typeface="Arial"/>
            </a:endParaRPr>
          </a:p>
          <a:p>
            <a:pPr marL="685800" lvl="1" indent="0" algn="just">
              <a:buClrTx/>
            </a:pPr>
            <a:endParaRPr lang="en-US" sz="1800" dirty="0">
              <a:solidFill>
                <a:schemeClr val="dk1"/>
              </a:solidFill>
              <a:latin typeface="Arial"/>
              <a:sym typeface="Arial"/>
            </a:endParaRPr>
          </a:p>
          <a:p>
            <a:pPr marL="514350" indent="-285750" algn="just">
              <a:buClr>
                <a:schemeClr val="tx1"/>
              </a:buClr>
              <a:buFont typeface="Wingdings" panose="05000000000000000000" pitchFamily="2" charset="2"/>
              <a:buChar char="§"/>
            </a:pPr>
            <a:r>
              <a:rPr lang="en-US" sz="1800" dirty="0">
                <a:ea typeface="Calibri"/>
                <a:cs typeface="Calibri"/>
              </a:rPr>
              <a:t> </a:t>
            </a:r>
          </a:p>
        </p:txBody>
      </p:sp>
      <p:pic>
        <p:nvPicPr>
          <p:cNvPr id="4" name="Picture 3">
            <a:extLst>
              <a:ext uri="{FF2B5EF4-FFF2-40B4-BE49-F238E27FC236}">
                <a16:creationId xmlns:a16="http://schemas.microsoft.com/office/drawing/2014/main" id="{2C2C989D-47C9-3C07-8A51-984036F81D20}"/>
              </a:ext>
            </a:extLst>
          </p:cNvPr>
          <p:cNvPicPr>
            <a:picLocks noChangeAspect="1"/>
          </p:cNvPicPr>
          <p:nvPr/>
        </p:nvPicPr>
        <p:blipFill>
          <a:blip r:embed="rId3"/>
          <a:stretch>
            <a:fillRect/>
          </a:stretch>
        </p:blipFill>
        <p:spPr>
          <a:xfrm>
            <a:off x="2899611" y="3838074"/>
            <a:ext cx="6439936" cy="2092366"/>
          </a:xfrm>
          <a:prstGeom prst="rect">
            <a:avLst/>
          </a:prstGeom>
        </p:spPr>
      </p:pic>
    </p:spTree>
    <p:extLst>
      <p:ext uri="{BB962C8B-B14F-4D97-AF65-F5344CB8AC3E}">
        <p14:creationId xmlns:p14="http://schemas.microsoft.com/office/powerpoint/2010/main" val="1280121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aphicFrame>
        <p:nvGraphicFramePr>
          <p:cNvPr id="6" name="Table 5">
            <a:extLst>
              <a:ext uri="{FF2B5EF4-FFF2-40B4-BE49-F238E27FC236}">
                <a16:creationId xmlns:a16="http://schemas.microsoft.com/office/drawing/2014/main" id="{ED61E81D-ADCF-2BD9-AB4C-082EFAFEC29A}"/>
              </a:ext>
            </a:extLst>
          </p:cNvPr>
          <p:cNvGraphicFramePr>
            <a:graphicFrameLocks noGrp="1"/>
          </p:cNvGraphicFramePr>
          <p:nvPr>
            <p:extLst>
              <p:ext uri="{D42A27DB-BD31-4B8C-83A1-F6EECF244321}">
                <p14:modId xmlns:p14="http://schemas.microsoft.com/office/powerpoint/2010/main" val="3684734479"/>
              </p:ext>
            </p:extLst>
          </p:nvPr>
        </p:nvGraphicFramePr>
        <p:xfrm>
          <a:off x="1251284" y="4706376"/>
          <a:ext cx="9949072" cy="611581"/>
        </p:xfrm>
        <a:graphic>
          <a:graphicData uri="http://schemas.openxmlformats.org/drawingml/2006/table">
            <a:tbl>
              <a:tblPr firstRow="1" bandRow="1">
                <a:tableStyleId>{16D9F66E-5EB9-4882-86FB-DCBF35E3C3E4}</a:tableStyleId>
              </a:tblPr>
              <a:tblGrid>
                <a:gridCol w="9949072">
                  <a:extLst>
                    <a:ext uri="{9D8B030D-6E8A-4147-A177-3AD203B41FA5}">
                      <a16:colId xmlns:a16="http://schemas.microsoft.com/office/drawing/2014/main" val="3828319258"/>
                    </a:ext>
                  </a:extLst>
                </a:gridCol>
              </a:tblGrid>
              <a:tr h="6115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0" dirty="0">
                          <a:solidFill>
                            <a:srgbClr val="C00000"/>
                          </a:solidFill>
                        </a:rPr>
                        <a:t>Work published as part of proceedings at International Green and Sustainable Computing Conference, 2023</a:t>
                      </a:r>
                      <a:br>
                        <a:rPr lang="en-US" sz="1200" b="0" dirty="0">
                          <a:solidFill>
                            <a:srgbClr val="C00000"/>
                          </a:solidFill>
                        </a:rPr>
                      </a:br>
                      <a:r>
                        <a:rPr lang="en-US" sz="1200" b="0" i="0" u="none" strike="noStrike" cap="none" dirty="0">
                          <a:solidFill>
                            <a:schemeClr val="dk1"/>
                          </a:solidFill>
                          <a:effectLst/>
                          <a:latin typeface="+mn-lt"/>
                          <a:ea typeface="+mn-ea"/>
                          <a:cs typeface="+mn-cs"/>
                          <a:sym typeface="Arial"/>
                          <a:hlinkClick r:id="rId3"/>
                        </a:rPr>
                        <a:t>https://doi.org/10.1145/3634769.3634809</a:t>
                      </a:r>
                      <a:endParaRPr lang="en-US" sz="1200" b="0" dirty="0">
                        <a:solidFill>
                          <a:srgbClr val="C00000"/>
                        </a:solidFill>
                      </a:endParaRPr>
                    </a:p>
                  </a:txBody>
                  <a:tcPr/>
                </a:tc>
                <a:extLst>
                  <a:ext uri="{0D108BD9-81ED-4DB2-BD59-A6C34878D82A}">
                    <a16:rowId xmlns:a16="http://schemas.microsoft.com/office/drawing/2014/main" val="3546238307"/>
                  </a:ext>
                </a:extLst>
              </a:tr>
            </a:tbl>
          </a:graphicData>
        </a:graphic>
      </p:graphicFrame>
      <p:sp>
        <p:nvSpPr>
          <p:cNvPr id="9" name="Content Placeholder 2">
            <a:extLst>
              <a:ext uri="{FF2B5EF4-FFF2-40B4-BE49-F238E27FC236}">
                <a16:creationId xmlns:a16="http://schemas.microsoft.com/office/drawing/2014/main" id="{5548751C-0977-B3BE-ABE7-3767146ED98C}"/>
              </a:ext>
            </a:extLst>
          </p:cNvPr>
          <p:cNvSpPr>
            <a:spLocks noGrp="1"/>
          </p:cNvSpPr>
          <p:nvPr>
            <p:ph type="body" idx="1"/>
          </p:nvPr>
        </p:nvSpPr>
        <p:spPr>
          <a:xfrm>
            <a:off x="1251284" y="1756402"/>
            <a:ext cx="10058401" cy="2465692"/>
          </a:xfrm>
        </p:spPr>
        <p:txBody>
          <a:bodyPr vert="horz" lIns="91440" tIns="45720" rIns="91440" bIns="45720" numCol="1" spcCol="365760" rtlCol="0" anchor="t">
            <a:noAutofit/>
          </a:bodyPr>
          <a:lstStyle/>
          <a:p>
            <a:pPr marL="285750" indent="-285750" algn="just">
              <a:buFont typeface="Wingdings" panose="05000000000000000000" pitchFamily="2" charset="2"/>
              <a:buChar char="§"/>
            </a:pPr>
            <a:r>
              <a:rPr lang="en-US" sz="1800" dirty="0">
                <a:cs typeface="Calibri"/>
              </a:rPr>
              <a:t>We aim to understand how hardware and workload parameters influence energy consumption during DNN inference on the 3 Jetson class edge devices</a:t>
            </a:r>
          </a:p>
          <a:p>
            <a:pPr marL="0" indent="0" algn="just"/>
            <a:endParaRPr lang="en-US" sz="1800" dirty="0">
              <a:cs typeface="Calibri"/>
            </a:endParaRPr>
          </a:p>
          <a:p>
            <a:pPr marL="285750" indent="-285750" algn="just">
              <a:buFont typeface="Wingdings" panose="05000000000000000000" pitchFamily="2" charset="2"/>
              <a:buChar char="§"/>
            </a:pPr>
            <a:r>
              <a:rPr lang="en-US" sz="1800" dirty="0">
                <a:cs typeface="Calibri"/>
              </a:rPr>
              <a:t>A key objective of our study is to examine whether we can surpass the energy efficiency achieved by default device heuristics in DNN inference on edge devices</a:t>
            </a:r>
          </a:p>
          <a:p>
            <a:pPr marL="285750" indent="-285750" algn="just">
              <a:buFont typeface="Wingdings" panose="05000000000000000000" pitchFamily="2" charset="2"/>
              <a:buChar char="§"/>
            </a:pPr>
            <a:endParaRPr lang="en-US" sz="1800" dirty="0">
              <a:cs typeface="Calibri"/>
            </a:endParaRPr>
          </a:p>
        </p:txBody>
      </p:sp>
      <p:sp>
        <p:nvSpPr>
          <p:cNvPr id="7" name="Title 1">
            <a:extLst>
              <a:ext uri="{FF2B5EF4-FFF2-40B4-BE49-F238E27FC236}">
                <a16:creationId xmlns:a16="http://schemas.microsoft.com/office/drawing/2014/main" id="{796E7097-AABC-DDF1-0809-2D035012E195}"/>
              </a:ext>
            </a:extLst>
          </p:cNvPr>
          <p:cNvSpPr>
            <a:spLocks noGrp="1"/>
          </p:cNvSpPr>
          <p:nvPr>
            <p:ph type="title"/>
          </p:nvPr>
        </p:nvSpPr>
        <p:spPr>
          <a:xfrm>
            <a:off x="1066800" y="1034717"/>
            <a:ext cx="10058400" cy="517358"/>
          </a:xfrm>
        </p:spPr>
        <p:txBody>
          <a:bodyPr/>
          <a:lstStyle/>
          <a:p>
            <a:r>
              <a:rPr lang="en-US" dirty="0"/>
              <a:t>Research Goals</a:t>
            </a:r>
          </a:p>
        </p:txBody>
      </p:sp>
    </p:spTree>
    <p:extLst>
      <p:ext uri="{BB962C8B-B14F-4D97-AF65-F5344CB8AC3E}">
        <p14:creationId xmlns:p14="http://schemas.microsoft.com/office/powerpoint/2010/main" val="408611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1179577"/>
            <a:ext cx="10422443" cy="694944"/>
          </a:xfrm>
        </p:spPr>
        <p:txBody>
          <a:bodyPr/>
          <a:lstStyle/>
          <a:p>
            <a:pPr>
              <a:lnSpc>
                <a:spcPct val="100000"/>
              </a:lnSpc>
            </a:pPr>
            <a:r>
              <a:rPr lang="en-US" sz="3600" dirty="0"/>
              <a:t>DVFS Baselines</a:t>
            </a:r>
            <a:endParaRPr lang="en-US" sz="3600" dirty="0">
              <a:cs typeface="Calibri Light"/>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70</a:t>
            </a:fld>
            <a:endParaRPr lang="en-US" dirty="0"/>
          </a:p>
        </p:txBody>
      </p:sp>
      <p:sp>
        <p:nvSpPr>
          <p:cNvPr id="8" name="Content Placeholder 2">
            <a:extLst>
              <a:ext uri="{FF2B5EF4-FFF2-40B4-BE49-F238E27FC236}">
                <a16:creationId xmlns:a16="http://schemas.microsoft.com/office/drawing/2014/main" id="{0E9373E0-1F61-8DA7-0D03-525DE524C760}"/>
              </a:ext>
            </a:extLst>
          </p:cNvPr>
          <p:cNvSpPr>
            <a:spLocks noGrp="1"/>
          </p:cNvSpPr>
          <p:nvPr>
            <p:ph type="body" idx="1"/>
          </p:nvPr>
        </p:nvSpPr>
        <p:spPr>
          <a:xfrm>
            <a:off x="1097566" y="2223796"/>
            <a:ext cx="10422443" cy="3728948"/>
          </a:xfrm>
        </p:spPr>
        <p:txBody>
          <a:bodyPr vert="horz" lIns="91440" tIns="45720" rIns="91440" bIns="45720" numCol="1" spcCol="365760" rtlCol="0" anchor="t">
            <a:noAutofit/>
          </a:bodyPr>
          <a:lstStyle/>
          <a:p>
            <a:pPr algn="just">
              <a:buFont typeface="Wingdings" pitchFamily="2" charset="2"/>
              <a:buChar char="§"/>
            </a:pPr>
            <a:r>
              <a:rPr lang="en-US" sz="1400" dirty="0">
                <a:cs typeface="Calibri"/>
              </a:rPr>
              <a:t>DVFS is a set of predefined heuristics in OS that allows the system to dynamically adjust the voltage and frequency levels of the CPU and GPU, during runtime, based on workload demands</a:t>
            </a:r>
          </a:p>
          <a:p>
            <a:pPr algn="just">
              <a:buFont typeface="Wingdings" pitchFamily="2" charset="2"/>
              <a:buChar char="§"/>
            </a:pPr>
            <a:r>
              <a:rPr lang="en-US" sz="1400" dirty="0">
                <a:cs typeface="Calibri"/>
              </a:rPr>
              <a:t>Common DVFS governor policies for optimizing CPU performance are:</a:t>
            </a:r>
          </a:p>
          <a:p>
            <a:pPr marL="971550" lvl="1" indent="-285750" algn="just">
              <a:buClrTx/>
              <a:buFont typeface="Arial" panose="020B0604020202020204" pitchFamily="34" charset="0"/>
              <a:buChar char="•"/>
            </a:pPr>
            <a:r>
              <a:rPr lang="en-US" sz="1400" dirty="0">
                <a:solidFill>
                  <a:schemeClr val="dk1"/>
                </a:solidFill>
                <a:latin typeface="Arial"/>
                <a:sym typeface="Arial"/>
              </a:rPr>
              <a:t>Performance</a:t>
            </a:r>
          </a:p>
          <a:p>
            <a:pPr marL="971550" lvl="1" indent="-285750" algn="just">
              <a:buClrTx/>
              <a:buFont typeface="Arial" panose="020B0604020202020204" pitchFamily="34" charset="0"/>
              <a:buChar char="•"/>
            </a:pPr>
            <a:r>
              <a:rPr lang="en-US" sz="1400" dirty="0" err="1">
                <a:solidFill>
                  <a:schemeClr val="dk1"/>
                </a:solidFill>
                <a:latin typeface="Arial"/>
                <a:sym typeface="Arial"/>
              </a:rPr>
              <a:t>Powersave</a:t>
            </a:r>
            <a:endParaRPr lang="en-US" sz="1400" dirty="0">
              <a:solidFill>
                <a:schemeClr val="dk1"/>
              </a:solidFill>
              <a:latin typeface="Arial"/>
              <a:sym typeface="Arial"/>
            </a:endParaRPr>
          </a:p>
          <a:p>
            <a:pPr marL="971550" lvl="1" indent="-285750" algn="just">
              <a:buClrTx/>
              <a:buFont typeface="Arial" panose="020B0604020202020204" pitchFamily="34" charset="0"/>
              <a:buChar char="•"/>
            </a:pPr>
            <a:r>
              <a:rPr lang="en-US" sz="1400" dirty="0" err="1">
                <a:solidFill>
                  <a:schemeClr val="dk1"/>
                </a:solidFill>
                <a:latin typeface="Arial"/>
                <a:sym typeface="Arial"/>
              </a:rPr>
              <a:t>Ondemand</a:t>
            </a:r>
            <a:endParaRPr lang="en-US" sz="1400" dirty="0">
              <a:solidFill>
                <a:schemeClr val="dk1"/>
              </a:solidFill>
              <a:latin typeface="Arial"/>
              <a:sym typeface="Arial"/>
            </a:endParaRPr>
          </a:p>
          <a:p>
            <a:pPr marL="971550" lvl="1" indent="-285750" algn="just">
              <a:buClrTx/>
              <a:buFont typeface="Arial" panose="020B0604020202020204" pitchFamily="34" charset="0"/>
              <a:buChar char="•"/>
            </a:pPr>
            <a:r>
              <a:rPr lang="en-US" sz="1400" dirty="0">
                <a:solidFill>
                  <a:schemeClr val="dk1"/>
                </a:solidFill>
                <a:latin typeface="Arial"/>
                <a:sym typeface="Arial"/>
              </a:rPr>
              <a:t>Conservative</a:t>
            </a:r>
          </a:p>
          <a:p>
            <a:pPr marL="971550" lvl="1" indent="-285750" algn="just">
              <a:buClrTx/>
              <a:buFont typeface="Arial" panose="020B0604020202020204" pitchFamily="34" charset="0"/>
              <a:buChar char="•"/>
            </a:pPr>
            <a:r>
              <a:rPr lang="en-US" sz="1400" dirty="0" err="1">
                <a:solidFill>
                  <a:schemeClr val="dk1"/>
                </a:solidFill>
                <a:latin typeface="Arial"/>
                <a:sym typeface="Arial"/>
              </a:rPr>
              <a:t>Schedutil</a:t>
            </a:r>
            <a:endParaRPr lang="en-US" sz="1400" dirty="0">
              <a:solidFill>
                <a:schemeClr val="dk1"/>
              </a:solidFill>
              <a:latin typeface="Arial"/>
              <a:sym typeface="Arial"/>
            </a:endParaRPr>
          </a:p>
          <a:p>
            <a:pPr marL="514350" indent="-285750" algn="just">
              <a:buClrTx/>
              <a:buFont typeface="Wingdings" panose="05000000000000000000" pitchFamily="2" charset="2"/>
              <a:buChar char="§"/>
            </a:pPr>
            <a:r>
              <a:rPr lang="en-US" sz="1400" dirty="0">
                <a:cs typeface="Calibri"/>
              </a:rPr>
              <a:t>Common DVFS governor policies for optimizing GPU performance (for NVIDIA GPUs) are:</a:t>
            </a:r>
          </a:p>
          <a:p>
            <a:pPr marL="971550" lvl="1" indent="-285750" algn="just">
              <a:buClrTx/>
              <a:buFont typeface="Arial" panose="020B0604020202020204" pitchFamily="34" charset="0"/>
              <a:buChar char="•"/>
            </a:pPr>
            <a:r>
              <a:rPr lang="en-US" sz="1400" dirty="0">
                <a:solidFill>
                  <a:schemeClr val="dk1"/>
                </a:solidFill>
                <a:latin typeface="Arial"/>
                <a:sym typeface="Arial"/>
              </a:rPr>
              <a:t>‘</a:t>
            </a:r>
            <a:r>
              <a:rPr lang="en-US" sz="1400" dirty="0" err="1">
                <a:solidFill>
                  <a:schemeClr val="dk1"/>
                </a:solidFill>
                <a:latin typeface="Arial"/>
                <a:sym typeface="Arial"/>
              </a:rPr>
              <a:t>nvhost_podgov</a:t>
            </a:r>
            <a:r>
              <a:rPr lang="en-US" sz="1400" dirty="0">
                <a:solidFill>
                  <a:schemeClr val="dk1"/>
                </a:solidFill>
                <a:latin typeface="Arial"/>
                <a:sym typeface="Arial"/>
              </a:rPr>
              <a:t>’</a:t>
            </a:r>
          </a:p>
          <a:p>
            <a:pPr marL="971550" lvl="1" indent="-285750" algn="just">
              <a:buClrTx/>
              <a:buFont typeface="Arial" panose="020B0604020202020204" pitchFamily="34" charset="0"/>
              <a:buChar char="•"/>
            </a:pPr>
            <a:r>
              <a:rPr lang="en-US" sz="1400" dirty="0">
                <a:solidFill>
                  <a:schemeClr val="dk1"/>
                </a:solidFill>
                <a:latin typeface="Arial"/>
                <a:sym typeface="Arial"/>
              </a:rPr>
              <a:t>‘</a:t>
            </a:r>
            <a:r>
              <a:rPr lang="en-US" sz="1400" dirty="0" err="1">
                <a:solidFill>
                  <a:schemeClr val="dk1"/>
                </a:solidFill>
                <a:latin typeface="Arial"/>
                <a:sym typeface="Arial"/>
              </a:rPr>
              <a:t>wmark_active</a:t>
            </a:r>
            <a:r>
              <a:rPr lang="en-US" sz="1400" dirty="0">
                <a:solidFill>
                  <a:schemeClr val="dk1"/>
                </a:solidFill>
                <a:latin typeface="Arial"/>
                <a:sym typeface="Arial"/>
              </a:rPr>
              <a:t>’</a:t>
            </a:r>
          </a:p>
          <a:p>
            <a:pPr marL="514350" indent="-285750" algn="just">
              <a:buClrTx/>
              <a:buFont typeface="Wingdings" panose="05000000000000000000" pitchFamily="2" charset="2"/>
              <a:buChar char="§"/>
            </a:pPr>
            <a:r>
              <a:rPr lang="en-US" sz="1400" dirty="0">
                <a:solidFill>
                  <a:schemeClr val="dk1"/>
                </a:solidFill>
                <a:latin typeface="Arial"/>
                <a:sym typeface="Arial"/>
              </a:rPr>
              <a:t>Baselines for all our energy measurements are based on DVFS (‘</a:t>
            </a:r>
            <a:r>
              <a:rPr lang="en-US" sz="1400" dirty="0" err="1">
                <a:solidFill>
                  <a:schemeClr val="dk1"/>
                </a:solidFill>
                <a:latin typeface="Arial"/>
                <a:sym typeface="Arial"/>
              </a:rPr>
              <a:t>Schedutil</a:t>
            </a:r>
            <a:r>
              <a:rPr lang="en-US" sz="1400" dirty="0"/>
              <a:t>’, ‘</a:t>
            </a:r>
            <a:r>
              <a:rPr lang="en-US" sz="1400" dirty="0" err="1"/>
              <a:t>nvhost_podgov</a:t>
            </a:r>
            <a:r>
              <a:rPr lang="en-US" sz="1400" dirty="0"/>
              <a:t>’)</a:t>
            </a:r>
            <a:r>
              <a:rPr lang="en-US" sz="1400" dirty="0">
                <a:solidFill>
                  <a:schemeClr val="dk1"/>
                </a:solidFill>
                <a:latin typeface="Arial"/>
                <a:sym typeface="Arial"/>
              </a:rPr>
              <a:t> energy values for the DNN workload</a:t>
            </a:r>
          </a:p>
          <a:p>
            <a:pPr marL="514350" indent="-285750" algn="just">
              <a:buClrTx/>
              <a:buFont typeface="Wingdings" panose="05000000000000000000" pitchFamily="2" charset="2"/>
              <a:buChar char="§"/>
            </a:pPr>
            <a:endParaRPr lang="en-US" sz="1400" dirty="0">
              <a:solidFill>
                <a:schemeClr val="dk1"/>
              </a:solidFill>
              <a:latin typeface="Arial"/>
              <a:sym typeface="Arial"/>
            </a:endParaRPr>
          </a:p>
          <a:p>
            <a:pPr algn="just">
              <a:buFont typeface="Wingdings" pitchFamily="2" charset="2"/>
              <a:buChar char="§"/>
            </a:pPr>
            <a:endParaRPr lang="en-US" sz="1400" dirty="0">
              <a:cs typeface="Calibri"/>
            </a:endParaRPr>
          </a:p>
          <a:p>
            <a:pPr marL="514350" indent="-285750" algn="just">
              <a:buClr>
                <a:schemeClr val="tx1"/>
              </a:buClr>
              <a:buFont typeface="Wingdings" panose="05000000000000000000" pitchFamily="2" charset="2"/>
              <a:buChar char="§"/>
            </a:pPr>
            <a:endParaRPr lang="en-US" sz="1400" dirty="0">
              <a:ea typeface="Calibri"/>
              <a:cs typeface="Calibri"/>
            </a:endParaRPr>
          </a:p>
        </p:txBody>
      </p:sp>
    </p:spTree>
    <p:extLst>
      <p:ext uri="{BB962C8B-B14F-4D97-AF65-F5344CB8AC3E}">
        <p14:creationId xmlns:p14="http://schemas.microsoft.com/office/powerpoint/2010/main" val="14039554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1179576"/>
            <a:ext cx="10422443" cy="1057517"/>
          </a:xfrm>
        </p:spPr>
        <p:txBody>
          <a:bodyPr/>
          <a:lstStyle/>
          <a:p>
            <a:pPr>
              <a:lnSpc>
                <a:spcPct val="100000"/>
              </a:lnSpc>
            </a:pPr>
            <a:r>
              <a:rPr lang="en-US" sz="3600" dirty="0"/>
              <a:t>Challenges of energy-optimal DNN deployments on edge</a:t>
            </a:r>
            <a:endParaRPr lang="en-US" sz="3600" dirty="0">
              <a:cs typeface="Calibri Light"/>
            </a:endParaRPr>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8997" y="2364509"/>
            <a:ext cx="4997003" cy="3313914"/>
          </a:xfrm>
        </p:spPr>
        <p:txBody>
          <a:bodyPr vert="horz" lIns="91440" tIns="45720" rIns="91440" bIns="45720" numCol="1" spcCol="365760" rtlCol="0" anchor="t">
            <a:normAutofit/>
          </a:bodyPr>
          <a:lstStyle/>
          <a:p>
            <a:pPr algn="just">
              <a:buFont typeface="Wingdings" pitchFamily="2" charset="2"/>
              <a:buChar char="§"/>
            </a:pPr>
            <a:endParaRPr lang="en-US" sz="1400" dirty="0"/>
          </a:p>
          <a:p>
            <a:pPr algn="just">
              <a:buFont typeface="Wingdings" pitchFamily="2" charset="2"/>
              <a:buChar char="§"/>
            </a:pPr>
            <a:r>
              <a:rPr lang="en-US" sz="1400" dirty="0"/>
              <a:t>Naively adjusting operating CPU/GPU frequency may be sub-optimal</a:t>
            </a:r>
          </a:p>
          <a:p>
            <a:pPr algn="just">
              <a:buFont typeface="Wingdings" pitchFamily="2" charset="2"/>
              <a:buChar char="§"/>
            </a:pPr>
            <a:r>
              <a:rPr lang="en-US" sz="1400" dirty="0"/>
              <a:t>Large parameter space in terms of operating CPU/GPU frequency </a:t>
            </a:r>
          </a:p>
          <a:p>
            <a:pPr algn="just">
              <a:buFont typeface="Wingdings" pitchFamily="2" charset="2"/>
              <a:buChar char="§"/>
            </a:pPr>
            <a:r>
              <a:rPr lang="en-US" sz="1400" dirty="0"/>
              <a:t>Each DNN architecture needs to be studied separately due to varying complexity</a:t>
            </a:r>
          </a:p>
          <a:p>
            <a:pPr algn="just">
              <a:buFont typeface="Wingdings" pitchFamily="2" charset="2"/>
              <a:buChar char="§"/>
            </a:pPr>
            <a:endParaRPr lang="en-US" sz="1400" dirty="0">
              <a:cs typeface="Calibri"/>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71</a:t>
            </a:fld>
            <a:endParaRPr lang="en-US" dirty="0"/>
          </a:p>
        </p:txBody>
      </p:sp>
      <p:pic>
        <p:nvPicPr>
          <p:cNvPr id="20" name="Picture 19">
            <a:extLst>
              <a:ext uri="{FF2B5EF4-FFF2-40B4-BE49-F238E27FC236}">
                <a16:creationId xmlns:a16="http://schemas.microsoft.com/office/drawing/2014/main" id="{54D51EF2-67A5-E076-36AB-FA1D4B6E1BA3}"/>
              </a:ext>
            </a:extLst>
          </p:cNvPr>
          <p:cNvPicPr>
            <a:picLocks noChangeAspect="1"/>
          </p:cNvPicPr>
          <p:nvPr/>
        </p:nvPicPr>
        <p:blipFill>
          <a:blip r:embed="rId3"/>
          <a:stretch>
            <a:fillRect/>
          </a:stretch>
        </p:blipFill>
        <p:spPr>
          <a:xfrm>
            <a:off x="6308787" y="2364509"/>
            <a:ext cx="4673538" cy="3451503"/>
          </a:xfrm>
          <a:prstGeom prst="rect">
            <a:avLst/>
          </a:prstGeom>
        </p:spPr>
      </p:pic>
    </p:spTree>
    <p:extLst>
      <p:ext uri="{BB962C8B-B14F-4D97-AF65-F5344CB8AC3E}">
        <p14:creationId xmlns:p14="http://schemas.microsoft.com/office/powerpoint/2010/main" val="24030885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7" y="1179576"/>
            <a:ext cx="10058400" cy="1057517"/>
          </a:xfrm>
        </p:spPr>
        <p:txBody>
          <a:bodyPr/>
          <a:lstStyle/>
          <a:p>
            <a:r>
              <a:rPr lang="en-US" sz="3600" dirty="0"/>
              <a:t>Edge Deployment Environment</a:t>
            </a:r>
            <a:endParaRPr lang="en-US" sz="3600" dirty="0">
              <a:cs typeface="Calibri Light"/>
            </a:endParaRPr>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8997" y="1900352"/>
            <a:ext cx="10422443" cy="1760268"/>
          </a:xfrm>
        </p:spPr>
        <p:txBody>
          <a:bodyPr vert="horz" lIns="91440" tIns="45720" rIns="91440" bIns="45720" numCol="2" spcCol="365760" rtlCol="0" anchor="t">
            <a:normAutofit/>
          </a:bodyPr>
          <a:lstStyle/>
          <a:p>
            <a:pPr algn="just">
              <a:buFont typeface="Wingdings" pitchFamily="2" charset="2"/>
              <a:buChar char="§"/>
            </a:pPr>
            <a:r>
              <a:rPr lang="en-US" sz="1400" dirty="0">
                <a:solidFill>
                  <a:schemeClr val="accent1">
                    <a:lumMod val="75000"/>
                  </a:schemeClr>
                </a:solidFill>
              </a:rPr>
              <a:t>Hardware (device) Parameters </a:t>
            </a:r>
            <a:r>
              <a:rPr lang="en-US" sz="1400" dirty="0"/>
              <a:t>impact the power usage and inference time (thus impacting energy)</a:t>
            </a:r>
            <a:endParaRPr lang="en-US" sz="1400" dirty="0">
              <a:solidFill>
                <a:srgbClr val="000000"/>
              </a:solidFill>
              <a:cs typeface="Calibri"/>
            </a:endParaRPr>
          </a:p>
          <a:p>
            <a:pPr algn="just">
              <a:buFont typeface="Wingdings" pitchFamily="2" charset="2"/>
              <a:buChar char="§"/>
            </a:pPr>
            <a:r>
              <a:rPr lang="en-US" sz="1400" dirty="0">
                <a:solidFill>
                  <a:schemeClr val="accent6">
                    <a:lumMod val="75000"/>
                  </a:schemeClr>
                </a:solidFill>
              </a:rPr>
              <a:t>Workload Parameters </a:t>
            </a:r>
            <a:r>
              <a:rPr lang="en-US" sz="1400" dirty="0"/>
              <a:t>impact the power usage and inference time (thus impacting energy)</a:t>
            </a:r>
          </a:p>
          <a:p>
            <a:pPr algn="just">
              <a:buFont typeface="Wingdings" pitchFamily="2" charset="2"/>
              <a:buChar char="§"/>
            </a:pPr>
            <a:endParaRPr lang="en-US" sz="1400" dirty="0">
              <a:solidFill>
                <a:srgbClr val="FF0000"/>
              </a:solidFill>
              <a:cs typeface="Calibri"/>
            </a:endParaRPr>
          </a:p>
          <a:p>
            <a:pPr algn="just">
              <a:buFont typeface="Wingdings" pitchFamily="2" charset="2"/>
              <a:buChar char="§"/>
            </a:pPr>
            <a:r>
              <a:rPr lang="en-US" sz="1400" dirty="0">
                <a:solidFill>
                  <a:srgbClr val="000000"/>
                </a:solidFill>
                <a:cs typeface="Calibri"/>
              </a:rPr>
              <a:t>Most deployments rely on </a:t>
            </a:r>
            <a:r>
              <a:rPr lang="en-US" sz="1400" b="1" u="sng" dirty="0">
                <a:solidFill>
                  <a:srgbClr val="000000"/>
                </a:solidFill>
                <a:cs typeface="Calibri"/>
              </a:rPr>
              <a:t>DVFS</a:t>
            </a:r>
            <a:r>
              <a:rPr lang="en-US" sz="1400" dirty="0">
                <a:solidFill>
                  <a:srgbClr val="000000"/>
                </a:solidFill>
                <a:cs typeface="Calibri"/>
              </a:rPr>
              <a:t> to manage these execution parameters</a:t>
            </a:r>
            <a:endParaRPr lang="en-US" sz="1400" dirty="0">
              <a:solidFill>
                <a:srgbClr val="FF0000"/>
              </a:solidFill>
              <a:cs typeface="Calibri"/>
            </a:endParaRPr>
          </a:p>
          <a:p>
            <a:pPr algn="just">
              <a:buFont typeface="Wingdings" pitchFamily="2" charset="2"/>
              <a:buChar char="§"/>
            </a:pPr>
            <a:r>
              <a:rPr lang="en-US" sz="1400" dirty="0">
                <a:cs typeface="Calibri"/>
              </a:rPr>
              <a:t>Goal – Verify if DVFS is </a:t>
            </a:r>
            <a:r>
              <a:rPr lang="en-US" sz="1400" dirty="0">
                <a:solidFill>
                  <a:srgbClr val="FF0000"/>
                </a:solidFill>
                <a:cs typeface="Calibri"/>
              </a:rPr>
              <a:t>optimal</a:t>
            </a:r>
            <a:r>
              <a:rPr lang="en-US" sz="1400" dirty="0">
                <a:cs typeface="Calibri"/>
              </a:rPr>
              <a:t> in minimizing total energy of the inference workload </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72</a:t>
            </a:fld>
            <a:endParaRPr lang="en-US" dirty="0"/>
          </a:p>
        </p:txBody>
      </p:sp>
      <p:sp>
        <p:nvSpPr>
          <p:cNvPr id="4" name="TextBox 3">
            <a:extLst>
              <a:ext uri="{FF2B5EF4-FFF2-40B4-BE49-F238E27FC236}">
                <a16:creationId xmlns:a16="http://schemas.microsoft.com/office/drawing/2014/main" id="{D7C15AC2-CBE1-F7F3-13A6-EECE40F0AF03}"/>
              </a:ext>
            </a:extLst>
          </p:cNvPr>
          <p:cNvSpPr txBox="1"/>
          <p:nvPr/>
        </p:nvSpPr>
        <p:spPr>
          <a:xfrm>
            <a:off x="2807208" y="6071616"/>
            <a:ext cx="6995160" cy="400110"/>
          </a:xfrm>
          <a:prstGeom prst="rect">
            <a:avLst/>
          </a:prstGeom>
          <a:noFill/>
        </p:spPr>
        <p:txBody>
          <a:bodyPr wrap="square" rtlCol="0">
            <a:spAutoFit/>
          </a:bodyPr>
          <a:lstStyle/>
          <a:p>
            <a:r>
              <a:rPr lang="en-US" sz="1000" dirty="0"/>
              <a:t>Comparison of inference latency and power consumed under different CPU/GPU frequencies when running </a:t>
            </a:r>
            <a:r>
              <a:rPr lang="en-US" sz="1000" dirty="0" err="1"/>
              <a:t>AlexNet</a:t>
            </a:r>
            <a:r>
              <a:rPr lang="en-US" sz="1000" dirty="0"/>
              <a:t> on Jetson Nano</a:t>
            </a:r>
          </a:p>
        </p:txBody>
      </p:sp>
    </p:spTree>
    <p:extLst>
      <p:ext uri="{BB962C8B-B14F-4D97-AF65-F5344CB8AC3E}">
        <p14:creationId xmlns:p14="http://schemas.microsoft.com/office/powerpoint/2010/main" val="2485646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1110996"/>
            <a:ext cx="10422443" cy="1057517"/>
          </a:xfrm>
        </p:spPr>
        <p:txBody>
          <a:bodyPr/>
          <a:lstStyle/>
          <a:p>
            <a:pPr>
              <a:lnSpc>
                <a:spcPct val="100000"/>
              </a:lnSpc>
            </a:pPr>
            <a:r>
              <a:rPr lang="en-US" sz="3600" dirty="0"/>
              <a:t>Other Orthogonal Works</a:t>
            </a:r>
            <a:br>
              <a:rPr lang="en-US" sz="3600" dirty="0"/>
            </a:br>
            <a:endParaRPr lang="en-US" sz="3600" dirty="0"/>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223796"/>
            <a:ext cx="10422443" cy="2465692"/>
          </a:xfrm>
        </p:spPr>
        <p:txBody>
          <a:bodyPr vert="horz" lIns="91440" tIns="45720" rIns="91440" bIns="45720" numCol="1" spcCol="365760" rtlCol="0" anchor="t">
            <a:noAutofit/>
          </a:bodyPr>
          <a:lstStyle/>
          <a:p>
            <a:pPr marL="514350" indent="-285750" algn="just">
              <a:buClr>
                <a:schemeClr val="tx1"/>
              </a:buClr>
              <a:buFont typeface="Wingdings" panose="05000000000000000000" pitchFamily="2" charset="2"/>
              <a:buChar char="§"/>
            </a:pPr>
            <a:r>
              <a:rPr lang="en-US" sz="1400" dirty="0">
                <a:ea typeface="Calibri"/>
                <a:cs typeface="Calibri"/>
                <a:sym typeface="Calibri"/>
              </a:rPr>
              <a:t>Additional works </a:t>
            </a:r>
            <a:r>
              <a:rPr lang="en-US" sz="1400" dirty="0"/>
              <a:t>(</a:t>
            </a:r>
            <a:r>
              <a:rPr lang="en-US" sz="1400" b="1" i="1" dirty="0"/>
              <a:t>Lee et. al, Han et. al, Park et. al </a:t>
            </a:r>
            <a:r>
              <a:rPr lang="en-US" sz="1400" i="1" dirty="0"/>
              <a:t>etc</a:t>
            </a:r>
            <a:r>
              <a:rPr lang="en-US" sz="1400" b="1" i="1" dirty="0"/>
              <a:t>.) </a:t>
            </a:r>
            <a:r>
              <a:rPr lang="en-US" sz="1400" dirty="0">
                <a:ea typeface="Calibri"/>
                <a:cs typeface="Calibri"/>
              </a:rPr>
              <a:t>primarily focus on algorithmic and architectural optimizations rather than direct energy optimization</a:t>
            </a:r>
          </a:p>
          <a:p>
            <a:pPr marL="514350" indent="-285750" algn="just">
              <a:buClr>
                <a:schemeClr val="tx1"/>
              </a:buClr>
              <a:buFont typeface="Wingdings" panose="05000000000000000000" pitchFamily="2" charset="2"/>
              <a:buChar char="§"/>
            </a:pPr>
            <a:r>
              <a:rPr lang="en-US" sz="1400" dirty="0">
                <a:ea typeface="Calibri"/>
                <a:cs typeface="Calibri"/>
              </a:rPr>
              <a:t>Methods like the dynamic sub-network strategy in </a:t>
            </a:r>
            <a:r>
              <a:rPr lang="en-US" sz="1400" dirty="0" err="1">
                <a:ea typeface="Calibri"/>
                <a:cs typeface="Calibri"/>
              </a:rPr>
              <a:t>SubFlow</a:t>
            </a:r>
            <a:r>
              <a:rPr lang="en-US" sz="1400" dirty="0">
                <a:ea typeface="Calibri"/>
                <a:cs typeface="Calibri"/>
              </a:rPr>
              <a:t> (</a:t>
            </a:r>
            <a:r>
              <a:rPr lang="en-US" sz="1400" b="1" i="1" dirty="0">
                <a:ea typeface="Calibri"/>
                <a:cs typeface="Calibri"/>
              </a:rPr>
              <a:t>Lee et. al</a:t>
            </a:r>
            <a:r>
              <a:rPr lang="en-US" sz="1400" dirty="0">
                <a:ea typeface="Calibri"/>
                <a:cs typeface="Calibri"/>
              </a:rPr>
              <a:t>), runtime architecture switching </a:t>
            </a:r>
            <a:r>
              <a:rPr lang="en-US" sz="1400" b="1" i="1" dirty="0">
                <a:ea typeface="Calibri"/>
                <a:cs typeface="Calibri"/>
              </a:rPr>
              <a:t>(Lou et. al</a:t>
            </a:r>
            <a:r>
              <a:rPr lang="en-US" sz="1400" dirty="0">
                <a:ea typeface="Calibri"/>
                <a:cs typeface="Calibri"/>
              </a:rPr>
              <a:t>), and  block-grained scaling (</a:t>
            </a:r>
            <a:r>
              <a:rPr lang="en-US" sz="1400" b="1" i="1" dirty="0">
                <a:ea typeface="Calibri"/>
                <a:cs typeface="Calibri"/>
              </a:rPr>
              <a:t>Han et. al </a:t>
            </a:r>
            <a:r>
              <a:rPr lang="en-US" sz="1400" dirty="0">
                <a:ea typeface="Calibri"/>
                <a:cs typeface="Calibri"/>
              </a:rPr>
              <a:t>) aim to enhance performance and inference efficiency on edge devices</a:t>
            </a:r>
          </a:p>
          <a:p>
            <a:pPr marL="514350" indent="-285750" algn="just">
              <a:buClr>
                <a:schemeClr val="tx1"/>
              </a:buClr>
              <a:buFont typeface="Wingdings" panose="05000000000000000000" pitchFamily="2" charset="2"/>
              <a:buChar char="§"/>
            </a:pPr>
            <a:r>
              <a:rPr lang="en-US" sz="1400" dirty="0">
                <a:ea typeface="Calibri"/>
                <a:cs typeface="Calibri"/>
              </a:rPr>
              <a:t>While these innovations invariably lead to improved energy efficiency as a secondary benefit, they do not explicitly focus on energy optimization</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73</a:t>
            </a:fld>
            <a:endParaRPr lang="en-US" dirty="0"/>
          </a:p>
        </p:txBody>
      </p:sp>
      <p:graphicFrame>
        <p:nvGraphicFramePr>
          <p:cNvPr id="6" name="Table 5">
            <a:extLst>
              <a:ext uri="{FF2B5EF4-FFF2-40B4-BE49-F238E27FC236}">
                <a16:creationId xmlns:a16="http://schemas.microsoft.com/office/drawing/2014/main" id="{7207F62F-C350-B1CF-337A-26A61207468A}"/>
              </a:ext>
            </a:extLst>
          </p:cNvPr>
          <p:cNvGraphicFramePr>
            <a:graphicFrameLocks noGrp="1"/>
          </p:cNvGraphicFramePr>
          <p:nvPr>
            <p:extLst>
              <p:ext uri="{D42A27DB-BD31-4B8C-83A1-F6EECF244321}">
                <p14:modId xmlns:p14="http://schemas.microsoft.com/office/powerpoint/2010/main" val="2638818200"/>
              </p:ext>
            </p:extLst>
          </p:nvPr>
        </p:nvGraphicFramePr>
        <p:xfrm>
          <a:off x="2032000" y="4498684"/>
          <a:ext cx="8128000" cy="1071888"/>
        </p:xfrm>
        <a:graphic>
          <a:graphicData uri="http://schemas.openxmlformats.org/drawingml/2006/table">
            <a:tbl>
              <a:tblPr firstRow="1" bandRow="1">
                <a:tableStyleId>{21E4AEA4-8DFA-4A89-87EB-49C32662AFE0}</a:tableStyleId>
              </a:tblPr>
              <a:tblGrid>
                <a:gridCol w="8128000">
                  <a:extLst>
                    <a:ext uri="{9D8B030D-6E8A-4147-A177-3AD203B41FA5}">
                      <a16:colId xmlns:a16="http://schemas.microsoft.com/office/drawing/2014/main" val="3750699960"/>
                    </a:ext>
                  </a:extLst>
                </a:gridCol>
              </a:tblGrid>
              <a:tr h="340368">
                <a:tc>
                  <a:txBody>
                    <a:bodyPr/>
                    <a:lstStyle/>
                    <a:p>
                      <a:r>
                        <a:rPr lang="en-US" dirty="0"/>
                        <a:t>Key Takeaway:</a:t>
                      </a:r>
                    </a:p>
                  </a:txBody>
                  <a:tcPr/>
                </a:tc>
                <a:extLst>
                  <a:ext uri="{0D108BD9-81ED-4DB2-BD59-A6C34878D82A}">
                    <a16:rowId xmlns:a16="http://schemas.microsoft.com/office/drawing/2014/main" val="1341632545"/>
                  </a:ext>
                </a:extLst>
              </a:tr>
              <a:tr h="6714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1" u="none" strike="noStrike" dirty="0">
                          <a:solidFill>
                            <a:srgbClr val="000000"/>
                          </a:solidFill>
                          <a:effectLst/>
                          <a:latin typeface="Arial" panose="020B0604020202020204" pitchFamily="34" charset="0"/>
                        </a:rPr>
                        <a:t>There is distinct gap in the current research landscape specifically targeting energy optimization of DNN inference by tuning device and workload parameters</a:t>
                      </a:r>
                      <a:endParaRPr lang="en-US" sz="1400" b="0" i="0" u="none" strike="noStrike" dirty="0">
                        <a:effectLst/>
                        <a:latin typeface="Arial" panose="020B0604020202020204" pitchFamily="34" charset="0"/>
                      </a:endParaRPr>
                    </a:p>
                    <a:p>
                      <a:endParaRPr lang="en-US" b="1" i="1" dirty="0"/>
                    </a:p>
                  </a:txBody>
                  <a:tcPr/>
                </a:tc>
                <a:extLst>
                  <a:ext uri="{0D108BD9-81ED-4DB2-BD59-A6C34878D82A}">
                    <a16:rowId xmlns:a16="http://schemas.microsoft.com/office/drawing/2014/main" val="179816199"/>
                  </a:ext>
                </a:extLst>
              </a:tr>
            </a:tbl>
          </a:graphicData>
        </a:graphic>
      </p:graphicFrame>
    </p:spTree>
    <p:extLst>
      <p:ext uri="{BB962C8B-B14F-4D97-AF65-F5344CB8AC3E}">
        <p14:creationId xmlns:p14="http://schemas.microsoft.com/office/powerpoint/2010/main" val="31430115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1179576"/>
            <a:ext cx="10422443" cy="1057517"/>
          </a:xfrm>
        </p:spPr>
        <p:txBody>
          <a:bodyPr/>
          <a:lstStyle/>
          <a:p>
            <a:r>
              <a:rPr lang="en-US" sz="3600" dirty="0"/>
              <a:t>Edge-Device Specifications</a:t>
            </a:r>
            <a:endParaRPr lang="en-US" sz="3600" dirty="0">
              <a:cs typeface="Calibri Light"/>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74</a:t>
            </a:fld>
            <a:endParaRPr lang="en-US" dirty="0"/>
          </a:p>
        </p:txBody>
      </p:sp>
      <p:graphicFrame>
        <p:nvGraphicFramePr>
          <p:cNvPr id="7" name="Table 6">
            <a:extLst>
              <a:ext uri="{FF2B5EF4-FFF2-40B4-BE49-F238E27FC236}">
                <a16:creationId xmlns:a16="http://schemas.microsoft.com/office/drawing/2014/main" id="{229D5402-681E-A8E1-E07C-2D78C84DB2EE}"/>
              </a:ext>
            </a:extLst>
          </p:cNvPr>
          <p:cNvGraphicFramePr>
            <a:graphicFrameLocks noGrp="1"/>
          </p:cNvGraphicFramePr>
          <p:nvPr>
            <p:extLst>
              <p:ext uri="{D42A27DB-BD31-4B8C-83A1-F6EECF244321}">
                <p14:modId xmlns:p14="http://schemas.microsoft.com/office/powerpoint/2010/main" val="2402308949"/>
              </p:ext>
            </p:extLst>
          </p:nvPr>
        </p:nvGraphicFramePr>
        <p:xfrm>
          <a:off x="2409190" y="1648163"/>
          <a:ext cx="8506460" cy="4079240"/>
        </p:xfrm>
        <a:graphic>
          <a:graphicData uri="http://schemas.openxmlformats.org/drawingml/2006/table">
            <a:tbl>
              <a:tblPr firstRow="1" bandRow="1">
                <a:tableStyleId>{284E427A-3D55-4303-BF80-6455036E1DE7}</a:tableStyleId>
              </a:tblPr>
              <a:tblGrid>
                <a:gridCol w="1899920">
                  <a:extLst>
                    <a:ext uri="{9D8B030D-6E8A-4147-A177-3AD203B41FA5}">
                      <a16:colId xmlns:a16="http://schemas.microsoft.com/office/drawing/2014/main" val="2460201685"/>
                    </a:ext>
                  </a:extLst>
                </a:gridCol>
                <a:gridCol w="2263140">
                  <a:extLst>
                    <a:ext uri="{9D8B030D-6E8A-4147-A177-3AD203B41FA5}">
                      <a16:colId xmlns:a16="http://schemas.microsoft.com/office/drawing/2014/main" val="464855408"/>
                    </a:ext>
                  </a:extLst>
                </a:gridCol>
                <a:gridCol w="2205990">
                  <a:extLst>
                    <a:ext uri="{9D8B030D-6E8A-4147-A177-3AD203B41FA5}">
                      <a16:colId xmlns:a16="http://schemas.microsoft.com/office/drawing/2014/main" val="2769575189"/>
                    </a:ext>
                  </a:extLst>
                </a:gridCol>
                <a:gridCol w="2137410">
                  <a:extLst>
                    <a:ext uri="{9D8B030D-6E8A-4147-A177-3AD203B41FA5}">
                      <a16:colId xmlns:a16="http://schemas.microsoft.com/office/drawing/2014/main" val="3967752940"/>
                    </a:ext>
                  </a:extLst>
                </a:gridCol>
              </a:tblGrid>
              <a:tr h="370840">
                <a:tc>
                  <a:txBody>
                    <a:bodyPr/>
                    <a:lstStyle/>
                    <a:p>
                      <a:r>
                        <a:rPr lang="en-US" dirty="0"/>
                        <a:t>Specification</a:t>
                      </a:r>
                    </a:p>
                  </a:txBody>
                  <a:tcPr/>
                </a:tc>
                <a:tc>
                  <a:txBody>
                    <a:bodyPr/>
                    <a:lstStyle/>
                    <a:p>
                      <a:r>
                        <a:rPr lang="en-US" dirty="0"/>
                        <a:t>Jetson Nano</a:t>
                      </a:r>
                    </a:p>
                  </a:txBody>
                  <a:tcPr/>
                </a:tc>
                <a:tc>
                  <a:txBody>
                    <a:bodyPr/>
                    <a:lstStyle/>
                    <a:p>
                      <a:r>
                        <a:rPr lang="en-US" dirty="0"/>
                        <a:t>Jetson Xavier NX</a:t>
                      </a:r>
                    </a:p>
                  </a:txBody>
                  <a:tcPr/>
                </a:tc>
                <a:tc>
                  <a:txBody>
                    <a:bodyPr/>
                    <a:lstStyle/>
                    <a:p>
                      <a:r>
                        <a:rPr lang="en-US" dirty="0"/>
                        <a:t>Jetson Orin NX</a:t>
                      </a:r>
                    </a:p>
                  </a:txBody>
                  <a:tcPr/>
                </a:tc>
                <a:extLst>
                  <a:ext uri="{0D108BD9-81ED-4DB2-BD59-A6C34878D82A}">
                    <a16:rowId xmlns:a16="http://schemas.microsoft.com/office/drawing/2014/main" val="1057381713"/>
                  </a:ext>
                </a:extLst>
              </a:tr>
              <a:tr h="370840">
                <a:tc>
                  <a:txBody>
                    <a:bodyPr/>
                    <a:lstStyle/>
                    <a:p>
                      <a:r>
                        <a:rPr lang="en-US" sz="1600" b="0" u="sng" dirty="0"/>
                        <a:t>CPU</a:t>
                      </a:r>
                    </a:p>
                  </a:txBody>
                  <a:tcPr/>
                </a:tc>
                <a:tc>
                  <a:txBody>
                    <a:bodyPr/>
                    <a:lstStyle/>
                    <a:p>
                      <a:r>
                        <a:rPr lang="en-US" dirty="0"/>
                        <a:t>4-core ARM A57</a:t>
                      </a:r>
                    </a:p>
                  </a:txBody>
                  <a:tcPr/>
                </a:tc>
                <a:tc>
                  <a:txBody>
                    <a:bodyPr/>
                    <a:lstStyle/>
                    <a:p>
                      <a:r>
                        <a:rPr lang="en-US" dirty="0"/>
                        <a:t>8-core Nvidia Carmel</a:t>
                      </a:r>
                    </a:p>
                  </a:txBody>
                  <a:tcPr/>
                </a:tc>
                <a:tc>
                  <a:txBody>
                    <a:bodyPr/>
                    <a:lstStyle/>
                    <a:p>
                      <a:r>
                        <a:rPr lang="en-US" dirty="0"/>
                        <a:t>8-core Nvidia Cortex </a:t>
                      </a:r>
                    </a:p>
                  </a:txBody>
                  <a:tcPr/>
                </a:tc>
                <a:extLst>
                  <a:ext uri="{0D108BD9-81ED-4DB2-BD59-A6C34878D82A}">
                    <a16:rowId xmlns:a16="http://schemas.microsoft.com/office/drawing/2014/main" val="3157061423"/>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CPU Freq. range </a:t>
                      </a:r>
                    </a:p>
                  </a:txBody>
                  <a:tcPr/>
                </a:tc>
                <a:tc>
                  <a:txBody>
                    <a:bodyPr/>
                    <a:lstStyle/>
                    <a:p>
                      <a:r>
                        <a:rPr lang="en-US" sz="1600" b="1" dirty="0">
                          <a:highlight>
                            <a:srgbClr val="FFFF00"/>
                          </a:highlight>
                        </a:rPr>
                        <a:t>102 MHz – 1.48 GHz </a:t>
                      </a:r>
                    </a:p>
                  </a:txBody>
                  <a:tcPr/>
                </a:tc>
                <a:tc>
                  <a:txBody>
                    <a:bodyPr/>
                    <a:lstStyle/>
                    <a:p>
                      <a:r>
                        <a:rPr lang="en-US" sz="1600" b="1" dirty="0">
                          <a:highlight>
                            <a:srgbClr val="FFFF00"/>
                          </a:highlight>
                        </a:rPr>
                        <a:t>115 MHz – 1.9 GHz</a:t>
                      </a:r>
                    </a:p>
                  </a:txBody>
                  <a:tcPr/>
                </a:tc>
                <a:tc>
                  <a:txBody>
                    <a:bodyPr/>
                    <a:lstStyle/>
                    <a:p>
                      <a:r>
                        <a:rPr lang="en-US" sz="1600" b="1" dirty="0">
                          <a:highlight>
                            <a:srgbClr val="FFFF00"/>
                          </a:highlight>
                        </a:rPr>
                        <a:t>115 MHz – 2.0 GHz</a:t>
                      </a:r>
                    </a:p>
                  </a:txBody>
                  <a:tcPr/>
                </a:tc>
                <a:extLst>
                  <a:ext uri="{0D108BD9-81ED-4DB2-BD59-A6C34878D82A}">
                    <a16:rowId xmlns:a16="http://schemas.microsoft.com/office/drawing/2014/main" val="1321482603"/>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CPU Freq. step </a:t>
                      </a:r>
                    </a:p>
                  </a:txBody>
                  <a:tcPr/>
                </a:tc>
                <a:tc>
                  <a:txBody>
                    <a:bodyPr/>
                    <a:lstStyle/>
                    <a:p>
                      <a:r>
                        <a:rPr lang="en-US" sz="1600" b="1" dirty="0">
                          <a:highlight>
                            <a:srgbClr val="FFFF00"/>
                          </a:highlight>
                        </a:rPr>
                        <a:t>100 MHz (15 steps)</a:t>
                      </a:r>
                    </a:p>
                  </a:txBody>
                  <a:tcPr/>
                </a:tc>
                <a:tc>
                  <a:txBody>
                    <a:bodyPr/>
                    <a:lstStyle/>
                    <a:p>
                      <a:r>
                        <a:rPr lang="en-US" sz="1600" b="1" dirty="0">
                          <a:highlight>
                            <a:srgbClr val="FFFF00"/>
                          </a:highlight>
                        </a:rPr>
                        <a:t>77 MHz (25 steps) </a:t>
                      </a:r>
                    </a:p>
                  </a:txBody>
                  <a:tcPr/>
                </a:tc>
                <a:tc>
                  <a:txBody>
                    <a:bodyPr/>
                    <a:lstStyle/>
                    <a:p>
                      <a:r>
                        <a:rPr lang="en-US" sz="1600" b="1" dirty="0">
                          <a:highlight>
                            <a:srgbClr val="FFFF00"/>
                          </a:highlight>
                        </a:rPr>
                        <a:t>77 MHz (26 steps)</a:t>
                      </a:r>
                    </a:p>
                  </a:txBody>
                  <a:tcPr/>
                </a:tc>
                <a:extLst>
                  <a:ext uri="{0D108BD9-81ED-4DB2-BD59-A6C34878D82A}">
                    <a16:rowId xmlns:a16="http://schemas.microsoft.com/office/drawing/2014/main" val="568100387"/>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i="0" u="sng" strike="noStrike" cap="none" dirty="0">
                          <a:solidFill>
                            <a:schemeClr val="dk1"/>
                          </a:solidFill>
                          <a:latin typeface="+mn-lt"/>
                          <a:ea typeface="+mn-ea"/>
                          <a:cs typeface="+mn-cs"/>
                          <a:sym typeface="Arial"/>
                        </a:rPr>
                        <a:t>GPU</a:t>
                      </a:r>
                    </a:p>
                  </a:txBody>
                  <a:tcPr/>
                </a:tc>
                <a:tc>
                  <a:txBody>
                    <a:bodyPr/>
                    <a:lstStyle/>
                    <a:p>
                      <a:r>
                        <a:rPr lang="en-US"/>
                        <a:t>Nvidia Maxwell</a:t>
                      </a:r>
                      <a:endParaRPr lang="en-US" dirty="0"/>
                    </a:p>
                  </a:txBody>
                  <a:tcPr/>
                </a:tc>
                <a:tc>
                  <a:txBody>
                    <a:bodyPr/>
                    <a:lstStyle/>
                    <a:p>
                      <a:r>
                        <a:rPr lang="en-US" dirty="0"/>
                        <a:t>NVIDIA Volta</a:t>
                      </a:r>
                    </a:p>
                  </a:txBody>
                  <a:tcPr/>
                </a:tc>
                <a:tc>
                  <a:txBody>
                    <a:bodyPr/>
                    <a:lstStyle/>
                    <a:p>
                      <a:r>
                        <a:rPr lang="en-US" dirty="0"/>
                        <a:t>NVIDIA Ampere</a:t>
                      </a:r>
                    </a:p>
                  </a:txBody>
                  <a:tcPr/>
                </a:tc>
                <a:extLst>
                  <a:ext uri="{0D108BD9-81ED-4DB2-BD59-A6C34878D82A}">
                    <a16:rowId xmlns:a16="http://schemas.microsoft.com/office/drawing/2014/main" val="2296707739"/>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CUDA Cores</a:t>
                      </a:r>
                    </a:p>
                  </a:txBody>
                  <a:tcPr/>
                </a:tc>
                <a:tc>
                  <a:txBody>
                    <a:bodyPr/>
                    <a:lstStyle/>
                    <a:p>
                      <a:r>
                        <a:rPr lang="en-US" dirty="0"/>
                        <a:t>128</a:t>
                      </a:r>
                    </a:p>
                  </a:txBody>
                  <a:tcPr/>
                </a:tc>
                <a:tc>
                  <a:txBody>
                    <a:bodyPr/>
                    <a:lstStyle/>
                    <a:p>
                      <a:r>
                        <a:rPr lang="en-US" dirty="0"/>
                        <a:t>384</a:t>
                      </a:r>
                    </a:p>
                  </a:txBody>
                  <a:tcPr/>
                </a:tc>
                <a:tc>
                  <a:txBody>
                    <a:bodyPr/>
                    <a:lstStyle/>
                    <a:p>
                      <a:r>
                        <a:rPr lang="en-US" dirty="0"/>
                        <a:t>1024</a:t>
                      </a:r>
                    </a:p>
                  </a:txBody>
                  <a:tcPr/>
                </a:tc>
                <a:extLst>
                  <a:ext uri="{0D108BD9-81ED-4DB2-BD59-A6C34878D82A}">
                    <a16:rowId xmlns:a16="http://schemas.microsoft.com/office/drawing/2014/main" val="1620008980"/>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Tensor Cores</a:t>
                      </a:r>
                    </a:p>
                  </a:txBody>
                  <a:tcPr/>
                </a:tc>
                <a:tc>
                  <a:txBody>
                    <a:bodyPr/>
                    <a:lstStyle/>
                    <a:p>
                      <a:r>
                        <a:rPr lang="en-US" dirty="0"/>
                        <a:t>-</a:t>
                      </a:r>
                    </a:p>
                  </a:txBody>
                  <a:tcPr/>
                </a:tc>
                <a:tc>
                  <a:txBody>
                    <a:bodyPr/>
                    <a:lstStyle/>
                    <a:p>
                      <a:r>
                        <a:rPr lang="en-US" dirty="0"/>
                        <a:t>48</a:t>
                      </a:r>
                    </a:p>
                  </a:txBody>
                  <a:tcPr/>
                </a:tc>
                <a:tc>
                  <a:txBody>
                    <a:bodyPr/>
                    <a:lstStyle/>
                    <a:p>
                      <a:r>
                        <a:rPr lang="en-US" dirty="0"/>
                        <a:t>32</a:t>
                      </a:r>
                    </a:p>
                  </a:txBody>
                  <a:tcPr/>
                </a:tc>
                <a:extLst>
                  <a:ext uri="{0D108BD9-81ED-4DB2-BD59-A6C34878D82A}">
                    <a16:rowId xmlns:a16="http://schemas.microsoft.com/office/drawing/2014/main" val="3606979078"/>
                  </a:ext>
                </a:extLst>
              </a:tr>
              <a:tr h="370840">
                <a:tc>
                  <a:txBody>
                    <a:bodyPr/>
                    <a:lstStyle/>
                    <a:p>
                      <a:pPr marR="0" algn="l" rtl="0">
                        <a:lnSpc>
                          <a:spcPct val="100000"/>
                        </a:lnSpc>
                        <a:spcBef>
                          <a:spcPts val="0"/>
                        </a:spcBef>
                        <a:spcAft>
                          <a:spcPts val="0"/>
                        </a:spcAft>
                        <a:buClr>
                          <a:srgbClr val="000000"/>
                        </a:buClr>
                        <a:buFont typeface="Arial"/>
                      </a:pPr>
                      <a:r>
                        <a:rPr lang="en-US" sz="1600" b="0" i="0" u="sng" strike="noStrike" cap="none" dirty="0">
                          <a:solidFill>
                            <a:schemeClr val="dk1"/>
                          </a:solidFill>
                          <a:latin typeface="+mn-lt"/>
                          <a:ea typeface="+mn-ea"/>
                          <a:cs typeface="+mn-cs"/>
                          <a:sym typeface="Arial"/>
                        </a:rPr>
                        <a:t>Memory</a:t>
                      </a:r>
                    </a:p>
                  </a:txBody>
                  <a:tcPr/>
                </a:tc>
                <a:tc>
                  <a:txBody>
                    <a:bodyPr/>
                    <a:lstStyle/>
                    <a:p>
                      <a:r>
                        <a:rPr lang="en-US" dirty="0"/>
                        <a:t>4 GB LPDDR4</a:t>
                      </a:r>
                    </a:p>
                  </a:txBody>
                  <a:tcPr/>
                </a:tc>
                <a:tc>
                  <a:txBody>
                    <a:bodyPr/>
                    <a:lstStyle/>
                    <a:p>
                      <a:r>
                        <a:rPr lang="en-US" dirty="0"/>
                        <a:t>8 GB LPDDR4</a:t>
                      </a:r>
                    </a:p>
                  </a:txBody>
                  <a:tcPr/>
                </a:tc>
                <a:tc>
                  <a:txBody>
                    <a:bodyPr/>
                    <a:lstStyle/>
                    <a:p>
                      <a:r>
                        <a:rPr lang="en-US" dirty="0"/>
                        <a:t>16GB LPDDR5 </a:t>
                      </a:r>
                    </a:p>
                  </a:txBody>
                  <a:tcPr/>
                </a:tc>
                <a:extLst>
                  <a:ext uri="{0D108BD9-81ED-4DB2-BD59-A6C34878D82A}">
                    <a16:rowId xmlns:a16="http://schemas.microsoft.com/office/drawing/2014/main" val="1301801872"/>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GPU Freq. range</a:t>
                      </a:r>
                    </a:p>
                  </a:txBody>
                  <a:tcPr/>
                </a:tc>
                <a:tc>
                  <a:txBody>
                    <a:bodyPr/>
                    <a:lstStyle/>
                    <a:p>
                      <a:r>
                        <a:rPr lang="en-US" sz="1600" b="1" u="sng" dirty="0">
                          <a:highlight>
                            <a:srgbClr val="FFFF00"/>
                          </a:highlight>
                        </a:rPr>
                        <a:t>76 MHz – 921 MHz</a:t>
                      </a:r>
                    </a:p>
                  </a:txBody>
                  <a:tcPr/>
                </a:tc>
                <a:tc>
                  <a:txBody>
                    <a:bodyPr/>
                    <a:lstStyle/>
                    <a:p>
                      <a:r>
                        <a:rPr lang="en-US" sz="1600" b="1" u="sng" dirty="0">
                          <a:highlight>
                            <a:srgbClr val="FFFF00"/>
                          </a:highlight>
                        </a:rPr>
                        <a:t>114 MHz – 1.1 GHz </a:t>
                      </a:r>
                    </a:p>
                  </a:txBody>
                  <a:tcPr/>
                </a:tc>
                <a:tc>
                  <a:txBody>
                    <a:bodyPr/>
                    <a:lstStyle/>
                    <a:p>
                      <a:r>
                        <a:rPr lang="en-US" sz="1600" b="1" u="sng" dirty="0">
                          <a:highlight>
                            <a:srgbClr val="FFFF00"/>
                          </a:highlight>
                        </a:rPr>
                        <a:t>308 MHz – 918 MHz</a:t>
                      </a:r>
                    </a:p>
                  </a:txBody>
                  <a:tcPr/>
                </a:tc>
                <a:extLst>
                  <a:ext uri="{0D108BD9-81ED-4DB2-BD59-A6C34878D82A}">
                    <a16:rowId xmlns:a16="http://schemas.microsoft.com/office/drawing/2014/main" val="2499984265"/>
                  </a:ext>
                </a:extLst>
              </a:tr>
              <a:tr h="370840">
                <a:tc>
                  <a:txBody>
                    <a:bodyPr/>
                    <a:lstStyle/>
                    <a:p>
                      <a:pPr marR="0" algn="l" rtl="0">
                        <a:lnSpc>
                          <a:spcPct val="100000"/>
                        </a:lnSpc>
                        <a:spcBef>
                          <a:spcPts val="0"/>
                        </a:spcBef>
                        <a:spcAft>
                          <a:spcPts val="0"/>
                        </a:spcAft>
                        <a:buClr>
                          <a:srgbClr val="000000"/>
                        </a:buClr>
                        <a:buFont typeface="Arial"/>
                      </a:pPr>
                      <a:r>
                        <a:rPr lang="en-US" sz="1600" b="1" i="0" u="sng" strike="noStrike" cap="none" dirty="0">
                          <a:solidFill>
                            <a:schemeClr val="dk1"/>
                          </a:solidFill>
                          <a:highlight>
                            <a:srgbClr val="FFFF00"/>
                          </a:highlight>
                          <a:latin typeface="+mn-lt"/>
                          <a:ea typeface="+mn-ea"/>
                          <a:cs typeface="+mn-cs"/>
                          <a:sym typeface="Arial"/>
                        </a:rPr>
                        <a:t>GPU Freq. steps</a:t>
                      </a:r>
                    </a:p>
                  </a:txBody>
                  <a:tcPr/>
                </a:tc>
                <a:tc>
                  <a:txBody>
                    <a:bodyPr/>
                    <a:lstStyle/>
                    <a:p>
                      <a:r>
                        <a:rPr lang="en-US" sz="1600" b="1" u="sng" dirty="0">
                          <a:highlight>
                            <a:srgbClr val="FFFF00"/>
                          </a:highlight>
                        </a:rPr>
                        <a:t>77 MHz (steps 12)</a:t>
                      </a:r>
                    </a:p>
                  </a:txBody>
                  <a:tcPr/>
                </a:tc>
                <a:tc>
                  <a:txBody>
                    <a:bodyPr/>
                    <a:lstStyle/>
                    <a:p>
                      <a:r>
                        <a:rPr lang="en-US" sz="1600" b="1" u="sng" dirty="0">
                          <a:highlight>
                            <a:srgbClr val="FFFF00"/>
                          </a:highlight>
                        </a:rPr>
                        <a:t>90 MHz (steps 15)</a:t>
                      </a:r>
                    </a:p>
                  </a:txBody>
                  <a:tcPr/>
                </a:tc>
                <a:tc>
                  <a:txBody>
                    <a:bodyPr/>
                    <a:lstStyle/>
                    <a:p>
                      <a:r>
                        <a:rPr lang="en-US" sz="1600" b="1" u="sng" dirty="0">
                          <a:highlight>
                            <a:srgbClr val="FFFF00"/>
                          </a:highlight>
                        </a:rPr>
                        <a:t>102 MHz (7 steps) </a:t>
                      </a:r>
                    </a:p>
                  </a:txBody>
                  <a:tcPr/>
                </a:tc>
                <a:extLst>
                  <a:ext uri="{0D108BD9-81ED-4DB2-BD59-A6C34878D82A}">
                    <a16:rowId xmlns:a16="http://schemas.microsoft.com/office/drawing/2014/main" val="3526803944"/>
                  </a:ext>
                </a:extLst>
              </a:tr>
              <a:tr h="370840">
                <a:tc>
                  <a:txBody>
                    <a:bodyPr/>
                    <a:lstStyle/>
                    <a:p>
                      <a:pPr marR="0" algn="l" rtl="0">
                        <a:lnSpc>
                          <a:spcPct val="100000"/>
                        </a:lnSpc>
                        <a:spcBef>
                          <a:spcPts val="0"/>
                        </a:spcBef>
                        <a:spcAft>
                          <a:spcPts val="0"/>
                        </a:spcAft>
                        <a:buClr>
                          <a:srgbClr val="000000"/>
                        </a:buClr>
                        <a:buFont typeface="Arial"/>
                      </a:pPr>
                      <a:r>
                        <a:rPr lang="en-US" sz="1600" b="1" i="0" u="none" strike="noStrike" cap="none">
                          <a:solidFill>
                            <a:schemeClr val="dk1"/>
                          </a:solidFill>
                          <a:highlight>
                            <a:srgbClr val="FFFF00"/>
                          </a:highlight>
                          <a:latin typeface="+mn-lt"/>
                          <a:ea typeface="+mn-ea"/>
                          <a:cs typeface="+mn-cs"/>
                          <a:sym typeface="Arial"/>
                        </a:rPr>
                        <a:t>Throughput</a:t>
                      </a:r>
                      <a:endParaRPr lang="en-US" sz="1600" b="1" i="0" u="none" strike="noStrike" cap="none" dirty="0">
                        <a:solidFill>
                          <a:schemeClr val="dk1"/>
                        </a:solidFill>
                        <a:highlight>
                          <a:srgbClr val="FFFF00"/>
                        </a:highlight>
                        <a:latin typeface="+mn-lt"/>
                        <a:ea typeface="+mn-ea"/>
                        <a:cs typeface="+mn-cs"/>
                        <a:sym typeface="Arial"/>
                      </a:endParaRPr>
                    </a:p>
                  </a:txBody>
                  <a:tcPr/>
                </a:tc>
                <a:tc>
                  <a:txBody>
                    <a:bodyPr/>
                    <a:lstStyle/>
                    <a:p>
                      <a:r>
                        <a:rPr lang="en-US" b="1" u="none">
                          <a:highlight>
                            <a:srgbClr val="FFFF00"/>
                          </a:highlight>
                        </a:rPr>
                        <a:t>0.472 TOPs</a:t>
                      </a:r>
                      <a:endParaRPr lang="en-US" b="1" u="none" dirty="0">
                        <a:highlight>
                          <a:srgbClr val="FFFF00"/>
                        </a:highlight>
                      </a:endParaRPr>
                    </a:p>
                  </a:txBody>
                  <a:tcPr/>
                </a:tc>
                <a:tc>
                  <a:txBody>
                    <a:bodyPr/>
                    <a:lstStyle/>
                    <a:p>
                      <a:r>
                        <a:rPr lang="en-US" b="1" u="none">
                          <a:highlight>
                            <a:srgbClr val="FFFF00"/>
                          </a:highlight>
                        </a:rPr>
                        <a:t>21 TOPs</a:t>
                      </a:r>
                      <a:endParaRPr lang="en-US" b="1" u="none" dirty="0">
                        <a:highlight>
                          <a:srgbClr val="FFFF00"/>
                        </a:highlight>
                      </a:endParaRPr>
                    </a:p>
                  </a:txBody>
                  <a:tcPr/>
                </a:tc>
                <a:tc>
                  <a:txBody>
                    <a:bodyPr/>
                    <a:lstStyle/>
                    <a:p>
                      <a:r>
                        <a:rPr lang="en-US" b="1" u="none" dirty="0">
                          <a:highlight>
                            <a:srgbClr val="FFFF00"/>
                          </a:highlight>
                        </a:rPr>
                        <a:t>100 TOPs</a:t>
                      </a:r>
                    </a:p>
                  </a:txBody>
                  <a:tcPr/>
                </a:tc>
                <a:extLst>
                  <a:ext uri="{0D108BD9-81ED-4DB2-BD59-A6C34878D82A}">
                    <a16:rowId xmlns:a16="http://schemas.microsoft.com/office/drawing/2014/main" val="1404445211"/>
                  </a:ext>
                </a:extLst>
              </a:tr>
            </a:tbl>
          </a:graphicData>
        </a:graphic>
      </p:graphicFrame>
      <p:sp>
        <p:nvSpPr>
          <p:cNvPr id="3" name="Rectangle: Rounded Corners 2">
            <a:extLst>
              <a:ext uri="{FF2B5EF4-FFF2-40B4-BE49-F238E27FC236}">
                <a16:creationId xmlns:a16="http://schemas.microsoft.com/office/drawing/2014/main" id="{68945AC2-BEB3-D29A-5FC7-26A4F6275397}"/>
              </a:ext>
            </a:extLst>
          </p:cNvPr>
          <p:cNvSpPr/>
          <p:nvPr/>
        </p:nvSpPr>
        <p:spPr>
          <a:xfrm>
            <a:off x="2409190" y="2377440"/>
            <a:ext cx="8506460" cy="742950"/>
          </a:xfrm>
          <a:prstGeom prst="roundRect">
            <a:avLst/>
          </a:prstGeom>
          <a:noFill/>
          <a:ln w="3810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
        <p:nvSpPr>
          <p:cNvPr id="4" name="Rectangle: Rounded Corners 3">
            <a:extLst>
              <a:ext uri="{FF2B5EF4-FFF2-40B4-BE49-F238E27FC236}">
                <a16:creationId xmlns:a16="http://schemas.microsoft.com/office/drawing/2014/main" id="{E413134C-56EC-A479-7430-99A86629CD3A}"/>
              </a:ext>
            </a:extLst>
          </p:cNvPr>
          <p:cNvSpPr/>
          <p:nvPr/>
        </p:nvSpPr>
        <p:spPr>
          <a:xfrm>
            <a:off x="2414133" y="4632960"/>
            <a:ext cx="8496163" cy="1093058"/>
          </a:xfrm>
          <a:prstGeom prst="roundRect">
            <a:avLst/>
          </a:prstGeom>
          <a:noFill/>
          <a:ln w="3810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spTree>
    <p:extLst>
      <p:ext uri="{BB962C8B-B14F-4D97-AF65-F5344CB8AC3E}">
        <p14:creationId xmlns:p14="http://schemas.microsoft.com/office/powerpoint/2010/main" val="1800443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Xavier– Frequency Scaling Sweep</a:t>
            </a:r>
            <a:endParaRPr lang="en-US" sz="3600" dirty="0">
              <a:cs typeface="Calibri Light"/>
            </a:endParaRPr>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034073"/>
            <a:ext cx="6665503" cy="2620223"/>
          </a:xfrm>
        </p:spPr>
        <p:txBody>
          <a:bodyPr vert="horz" lIns="91440" tIns="45720" rIns="91440" bIns="45720" numCol="1" spcCol="365760" rtlCol="0" anchor="t">
            <a:noAutofit/>
          </a:bodyPr>
          <a:lstStyle/>
          <a:p>
            <a:pPr algn="just">
              <a:buFont typeface="Wingdings" pitchFamily="2" charset="2"/>
              <a:buChar char="§"/>
            </a:pPr>
            <a:r>
              <a:rPr lang="en-US" sz="1400" dirty="0">
                <a:cs typeface="Calibri"/>
              </a:rPr>
              <a:t>DVFS operates at the highest CPU frequency for </a:t>
            </a:r>
            <a:r>
              <a:rPr lang="en-US" sz="1400" dirty="0">
                <a:solidFill>
                  <a:srgbClr val="FF0000"/>
                </a:solidFill>
                <a:cs typeface="Calibri"/>
              </a:rPr>
              <a:t>87%</a:t>
            </a:r>
            <a:r>
              <a:rPr lang="en-US" sz="1400" dirty="0">
                <a:cs typeface="Calibri"/>
              </a:rPr>
              <a:t> and at highest GPU frequency for </a:t>
            </a:r>
            <a:r>
              <a:rPr lang="en-US" sz="1400" dirty="0">
                <a:solidFill>
                  <a:srgbClr val="FF0000"/>
                </a:solidFill>
                <a:cs typeface="Calibri"/>
              </a:rPr>
              <a:t>79% </a:t>
            </a:r>
            <a:r>
              <a:rPr lang="en-US" sz="1400" dirty="0">
                <a:cs typeface="Calibri"/>
              </a:rPr>
              <a:t>of the total execution</a:t>
            </a:r>
          </a:p>
          <a:p>
            <a:pPr algn="just">
              <a:buFont typeface="Wingdings" pitchFamily="2" charset="2"/>
              <a:buChar char="§"/>
            </a:pPr>
            <a:r>
              <a:rPr lang="en-US" sz="1400" dirty="0">
                <a:cs typeface="Calibri"/>
              </a:rPr>
              <a:t>Difference in energy consumption is within </a:t>
            </a:r>
            <a:r>
              <a:rPr lang="en-US" sz="1400" dirty="0">
                <a:solidFill>
                  <a:srgbClr val="FF0000"/>
                </a:solidFill>
                <a:cs typeface="Calibri"/>
              </a:rPr>
              <a:t>2%</a:t>
            </a:r>
            <a:r>
              <a:rPr lang="en-US" sz="1400" dirty="0">
                <a:cs typeface="Calibri"/>
              </a:rPr>
              <a:t> of default (including ‘</a:t>
            </a:r>
            <a:r>
              <a:rPr lang="en-US" sz="1400" b="1" i="1" dirty="0" err="1">
                <a:cs typeface="Calibri"/>
              </a:rPr>
              <a:t>Powersave</a:t>
            </a:r>
            <a:r>
              <a:rPr lang="en-US" sz="1400" dirty="0">
                <a:cs typeface="Calibri"/>
              </a:rPr>
              <a:t>’ which consumes </a:t>
            </a:r>
            <a:r>
              <a:rPr lang="en-US" sz="1400" dirty="0">
                <a:solidFill>
                  <a:srgbClr val="FF0000"/>
                </a:solidFill>
                <a:cs typeface="Calibri"/>
              </a:rPr>
              <a:t>~1.3% less</a:t>
            </a:r>
            <a:r>
              <a:rPr lang="en-US" sz="1400" dirty="0">
                <a:cs typeface="Calibri"/>
              </a:rPr>
              <a:t>)</a:t>
            </a:r>
          </a:p>
          <a:p>
            <a:pPr algn="just">
              <a:buFont typeface="Wingdings" pitchFamily="2" charset="2"/>
              <a:buChar char="§"/>
            </a:pPr>
            <a:r>
              <a:rPr lang="en-US" sz="1400" dirty="0">
                <a:cs typeface="Calibri"/>
              </a:rPr>
              <a:t>Trends remain similar to Nano</a:t>
            </a: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75</a:t>
            </a:fld>
            <a:endParaRPr lang="en-US" dirty="0"/>
          </a:p>
        </p:txBody>
      </p:sp>
      <p:graphicFrame>
        <p:nvGraphicFramePr>
          <p:cNvPr id="12" name="Table 11">
            <a:extLst>
              <a:ext uri="{FF2B5EF4-FFF2-40B4-BE49-F238E27FC236}">
                <a16:creationId xmlns:a16="http://schemas.microsoft.com/office/drawing/2014/main" id="{FDEE7D09-D3F7-8800-2554-AF2A1A66CE10}"/>
              </a:ext>
            </a:extLst>
          </p:cNvPr>
          <p:cNvGraphicFramePr>
            <a:graphicFrameLocks noGrp="1"/>
          </p:cNvGraphicFramePr>
          <p:nvPr>
            <p:extLst>
              <p:ext uri="{D42A27DB-BD31-4B8C-83A1-F6EECF244321}">
                <p14:modId xmlns:p14="http://schemas.microsoft.com/office/powerpoint/2010/main" val="1627885851"/>
              </p:ext>
            </p:extLst>
          </p:nvPr>
        </p:nvGraphicFramePr>
        <p:xfrm>
          <a:off x="1097565" y="4828992"/>
          <a:ext cx="6894291" cy="1148324"/>
        </p:xfrm>
        <a:graphic>
          <a:graphicData uri="http://schemas.openxmlformats.org/drawingml/2006/table">
            <a:tbl>
              <a:tblPr firstRow="1" bandRow="1">
                <a:tableStyleId>{21E4AEA4-8DFA-4A89-87EB-49C32662AFE0}</a:tableStyleId>
              </a:tblPr>
              <a:tblGrid>
                <a:gridCol w="6894291">
                  <a:extLst>
                    <a:ext uri="{9D8B030D-6E8A-4147-A177-3AD203B41FA5}">
                      <a16:colId xmlns:a16="http://schemas.microsoft.com/office/drawing/2014/main" val="3750699960"/>
                    </a:ext>
                  </a:extLst>
                </a:gridCol>
              </a:tblGrid>
              <a:tr h="272105">
                <a:tc>
                  <a:txBody>
                    <a:bodyPr/>
                    <a:lstStyle/>
                    <a:p>
                      <a:pPr algn="just"/>
                      <a:r>
                        <a:rPr lang="en-US" b="1" i="1" dirty="0"/>
                        <a:t>Key Takeaway:</a:t>
                      </a:r>
                    </a:p>
                  </a:txBody>
                  <a:tcPr/>
                </a:tc>
                <a:extLst>
                  <a:ext uri="{0D108BD9-81ED-4DB2-BD59-A6C34878D82A}">
                    <a16:rowId xmlns:a16="http://schemas.microsoft.com/office/drawing/2014/main" val="1341632545"/>
                  </a:ext>
                </a:extLst>
              </a:tr>
              <a:tr h="843524">
                <a:tc>
                  <a:txBody>
                    <a:bodyPr/>
                    <a:lstStyle/>
                    <a:p>
                      <a:pPr marL="285750" indent="-285750" algn="just">
                        <a:buFont typeface="Wingdings" panose="05000000000000000000" pitchFamily="2" charset="2"/>
                        <a:buChar char="§"/>
                      </a:pPr>
                      <a:r>
                        <a:rPr lang="en-US" b="1" i="1" dirty="0"/>
                        <a:t>The NVIDIA Jetson Xavier NX demonstrates faster inference and higher power consumption than the Jetson Nano, with a significant difference in power span</a:t>
                      </a:r>
                    </a:p>
                  </a:txBody>
                  <a:tcPr/>
                </a:tc>
                <a:extLst>
                  <a:ext uri="{0D108BD9-81ED-4DB2-BD59-A6C34878D82A}">
                    <a16:rowId xmlns:a16="http://schemas.microsoft.com/office/drawing/2014/main" val="179816199"/>
                  </a:ext>
                </a:extLst>
              </a:tr>
            </a:tbl>
          </a:graphicData>
        </a:graphic>
      </p:graphicFrame>
      <p:sp>
        <p:nvSpPr>
          <p:cNvPr id="13" name="TextBox 12">
            <a:extLst>
              <a:ext uri="{FF2B5EF4-FFF2-40B4-BE49-F238E27FC236}">
                <a16:creationId xmlns:a16="http://schemas.microsoft.com/office/drawing/2014/main" id="{3518B360-FD6C-7E14-B3BC-EEBADF386EC3}"/>
              </a:ext>
            </a:extLst>
          </p:cNvPr>
          <p:cNvSpPr txBox="1"/>
          <p:nvPr/>
        </p:nvSpPr>
        <p:spPr>
          <a:xfrm>
            <a:off x="8565026" y="5930440"/>
            <a:ext cx="2527459" cy="461665"/>
          </a:xfrm>
          <a:prstGeom prst="rect">
            <a:avLst/>
          </a:prstGeom>
          <a:noFill/>
        </p:spPr>
        <p:txBody>
          <a:bodyPr wrap="square" rtlCol="0">
            <a:spAutoFit/>
          </a:bodyPr>
          <a:lstStyle/>
          <a:p>
            <a:pPr algn="just"/>
            <a:r>
              <a:rPr lang="en-US" sz="800" dirty="0"/>
              <a:t>Comparison of inference latency and power consumed under different CPU/GPU frequencies when running </a:t>
            </a:r>
            <a:r>
              <a:rPr lang="en-US" sz="800" dirty="0" err="1"/>
              <a:t>AlexNet</a:t>
            </a:r>
            <a:r>
              <a:rPr lang="en-US" sz="800" dirty="0"/>
              <a:t> on Xavier NX.</a:t>
            </a:r>
          </a:p>
        </p:txBody>
      </p:sp>
      <p:pic>
        <p:nvPicPr>
          <p:cNvPr id="5" name="Picture 4">
            <a:extLst>
              <a:ext uri="{FF2B5EF4-FFF2-40B4-BE49-F238E27FC236}">
                <a16:creationId xmlns:a16="http://schemas.microsoft.com/office/drawing/2014/main" id="{AAA4C28F-638C-AF79-1171-E174661AD0FB}"/>
              </a:ext>
            </a:extLst>
          </p:cNvPr>
          <p:cNvPicPr>
            <a:picLocks noChangeAspect="1"/>
          </p:cNvPicPr>
          <p:nvPr/>
        </p:nvPicPr>
        <p:blipFill>
          <a:blip r:embed="rId3"/>
          <a:stretch>
            <a:fillRect/>
          </a:stretch>
        </p:blipFill>
        <p:spPr>
          <a:xfrm>
            <a:off x="8110728" y="1622504"/>
            <a:ext cx="3089628" cy="4307936"/>
          </a:xfrm>
          <a:prstGeom prst="rect">
            <a:avLst/>
          </a:prstGeom>
        </p:spPr>
      </p:pic>
    </p:spTree>
    <p:extLst>
      <p:ext uri="{BB962C8B-B14F-4D97-AF65-F5344CB8AC3E}">
        <p14:creationId xmlns:p14="http://schemas.microsoft.com/office/powerpoint/2010/main" val="5648995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88422" y="1028572"/>
            <a:ext cx="10422443" cy="1057517"/>
          </a:xfrm>
        </p:spPr>
        <p:txBody>
          <a:bodyPr/>
          <a:lstStyle/>
          <a:p>
            <a:r>
              <a:rPr lang="en-US" sz="3600" dirty="0"/>
              <a:t>Xavier– Energy Topology</a:t>
            </a:r>
            <a:endParaRPr lang="en-US" sz="3600" dirty="0">
              <a:cs typeface="Calibri Light"/>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76</a:t>
            </a:fld>
            <a:endParaRPr lang="en-US" dirty="0"/>
          </a:p>
        </p:txBody>
      </p:sp>
      <p:graphicFrame>
        <p:nvGraphicFramePr>
          <p:cNvPr id="11" name="Table 10">
            <a:extLst>
              <a:ext uri="{FF2B5EF4-FFF2-40B4-BE49-F238E27FC236}">
                <a16:creationId xmlns:a16="http://schemas.microsoft.com/office/drawing/2014/main" id="{456EAE0D-7660-EDAE-75D1-D3738553B14F}"/>
              </a:ext>
            </a:extLst>
          </p:cNvPr>
          <p:cNvGraphicFramePr>
            <a:graphicFrameLocks noGrp="1"/>
          </p:cNvGraphicFramePr>
          <p:nvPr>
            <p:extLst>
              <p:ext uri="{D42A27DB-BD31-4B8C-83A1-F6EECF244321}">
                <p14:modId xmlns:p14="http://schemas.microsoft.com/office/powerpoint/2010/main" val="167766117"/>
              </p:ext>
            </p:extLst>
          </p:nvPr>
        </p:nvGraphicFramePr>
        <p:xfrm>
          <a:off x="2167128" y="6016752"/>
          <a:ext cx="8558783" cy="822960"/>
        </p:xfrm>
        <a:graphic>
          <a:graphicData uri="http://schemas.openxmlformats.org/drawingml/2006/table">
            <a:tbl>
              <a:tblPr firstRow="1" bandRow="1">
                <a:tableStyleId>{21E4AEA4-8DFA-4A89-87EB-49C32662AFE0}</a:tableStyleId>
              </a:tblPr>
              <a:tblGrid>
                <a:gridCol w="8558783">
                  <a:extLst>
                    <a:ext uri="{9D8B030D-6E8A-4147-A177-3AD203B41FA5}">
                      <a16:colId xmlns:a16="http://schemas.microsoft.com/office/drawing/2014/main" val="3750699960"/>
                    </a:ext>
                  </a:extLst>
                </a:gridCol>
              </a:tblGrid>
              <a:tr h="142082">
                <a:tc>
                  <a:txBody>
                    <a:bodyPr/>
                    <a:lstStyle/>
                    <a:p>
                      <a:pPr algn="just"/>
                      <a:r>
                        <a:rPr lang="en-US" b="1" i="1" dirty="0"/>
                        <a:t>Key Takeaway:</a:t>
                      </a:r>
                    </a:p>
                  </a:txBody>
                  <a:tcPr/>
                </a:tc>
                <a:extLst>
                  <a:ext uri="{0D108BD9-81ED-4DB2-BD59-A6C34878D82A}">
                    <a16:rowId xmlns:a16="http://schemas.microsoft.com/office/drawing/2014/main" val="1341632545"/>
                  </a:ext>
                </a:extLst>
              </a:tr>
              <a:tr h="474524">
                <a:tc>
                  <a:txBody>
                    <a:bodyPr/>
                    <a:lstStyle/>
                    <a:p>
                      <a:pPr marL="285750" indent="-285750" algn="just">
                        <a:buFont typeface="Wingdings" panose="05000000000000000000" pitchFamily="2" charset="2"/>
                        <a:buChar char="§"/>
                      </a:pPr>
                      <a:r>
                        <a:rPr lang="en-US" b="1" i="1" dirty="0"/>
                        <a:t>The non-monotonicity of energy topology is even more apparent in </a:t>
                      </a:r>
                      <a:r>
                        <a:rPr lang="en-US" b="1" i="1" dirty="0" err="1"/>
                        <a:t>Xaviers</a:t>
                      </a:r>
                      <a:r>
                        <a:rPr lang="en-US" b="1" i="1" dirty="0"/>
                        <a:t> demonstrating that the problem of finding an optimal CPU-GPU energy configuration is not trivial</a:t>
                      </a:r>
                    </a:p>
                  </a:txBody>
                  <a:tcPr/>
                </a:tc>
                <a:extLst>
                  <a:ext uri="{0D108BD9-81ED-4DB2-BD59-A6C34878D82A}">
                    <a16:rowId xmlns:a16="http://schemas.microsoft.com/office/drawing/2014/main" val="179816199"/>
                  </a:ext>
                </a:extLst>
              </a:tr>
            </a:tbl>
          </a:graphicData>
        </a:graphic>
      </p:graphicFrame>
      <p:pic>
        <p:nvPicPr>
          <p:cNvPr id="4" name="Picture 3">
            <a:extLst>
              <a:ext uri="{FF2B5EF4-FFF2-40B4-BE49-F238E27FC236}">
                <a16:creationId xmlns:a16="http://schemas.microsoft.com/office/drawing/2014/main" id="{B142C49C-2D27-C531-7C0B-0B703F227E26}"/>
              </a:ext>
            </a:extLst>
          </p:cNvPr>
          <p:cNvPicPr>
            <a:picLocks noChangeAspect="1"/>
          </p:cNvPicPr>
          <p:nvPr/>
        </p:nvPicPr>
        <p:blipFill>
          <a:blip r:embed="rId3"/>
          <a:stretch>
            <a:fillRect/>
          </a:stretch>
        </p:blipFill>
        <p:spPr>
          <a:xfrm>
            <a:off x="1201101" y="1435608"/>
            <a:ext cx="9902477" cy="4507992"/>
          </a:xfrm>
          <a:prstGeom prst="rect">
            <a:avLst/>
          </a:prstGeom>
        </p:spPr>
      </p:pic>
    </p:spTree>
    <p:extLst>
      <p:ext uri="{BB962C8B-B14F-4D97-AF65-F5344CB8AC3E}">
        <p14:creationId xmlns:p14="http://schemas.microsoft.com/office/powerpoint/2010/main" val="3607427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9FB3-BEE3-9163-561F-52B72DD32980}"/>
              </a:ext>
            </a:extLst>
          </p:cNvPr>
          <p:cNvSpPr>
            <a:spLocks noGrp="1"/>
          </p:cNvSpPr>
          <p:nvPr>
            <p:ph type="title"/>
          </p:nvPr>
        </p:nvSpPr>
        <p:spPr>
          <a:xfrm>
            <a:off x="1097566" y="927560"/>
            <a:ext cx="10422443" cy="694944"/>
          </a:xfrm>
        </p:spPr>
        <p:txBody>
          <a:bodyPr/>
          <a:lstStyle/>
          <a:p>
            <a:pPr>
              <a:lnSpc>
                <a:spcPct val="100000"/>
              </a:lnSpc>
            </a:pPr>
            <a:r>
              <a:rPr lang="en-US" sz="3600" dirty="0"/>
              <a:t>Xavier– Impact of Batch Size</a:t>
            </a:r>
            <a:endParaRPr lang="en-US" sz="3600" dirty="0">
              <a:cs typeface="Calibri Light"/>
            </a:endParaRPr>
          </a:p>
        </p:txBody>
      </p:sp>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7" y="2034073"/>
            <a:ext cx="4617433" cy="2620223"/>
          </a:xfrm>
        </p:spPr>
        <p:txBody>
          <a:bodyPr vert="horz" lIns="91440" tIns="45720" rIns="91440" bIns="45720" numCol="1" spcCol="365760" rtlCol="0" anchor="t">
            <a:noAutofit/>
          </a:bodyPr>
          <a:lstStyle/>
          <a:p>
            <a:pPr algn="just">
              <a:buFont typeface="Wingdings" pitchFamily="2" charset="2"/>
              <a:buChar char="§"/>
            </a:pPr>
            <a:r>
              <a:rPr lang="en-US" sz="1400" dirty="0">
                <a:cs typeface="Calibri"/>
              </a:rPr>
              <a:t>Energy drops almost linearly with batch size</a:t>
            </a:r>
          </a:p>
          <a:p>
            <a:pPr algn="just">
              <a:buFont typeface="Wingdings" pitchFamily="2" charset="2"/>
              <a:buChar char="§"/>
            </a:pPr>
            <a:r>
              <a:rPr lang="en-US" sz="1400" dirty="0">
                <a:cs typeface="Calibri"/>
              </a:rPr>
              <a:t>Energy for highest batch-size is almost </a:t>
            </a:r>
            <a:r>
              <a:rPr lang="en-US" sz="1400" dirty="0">
                <a:solidFill>
                  <a:schemeClr val="accent6">
                    <a:lumMod val="75000"/>
                  </a:schemeClr>
                </a:solidFill>
                <a:cs typeface="Calibri"/>
              </a:rPr>
              <a:t>35-42%</a:t>
            </a:r>
            <a:r>
              <a:rPr lang="en-US" sz="1400" dirty="0">
                <a:cs typeface="Calibri"/>
              </a:rPr>
              <a:t> lower than the lowest batch size</a:t>
            </a:r>
          </a:p>
          <a:p>
            <a:pPr algn="just">
              <a:buFont typeface="Wingdings" pitchFamily="2" charset="2"/>
              <a:buChar char="§"/>
            </a:pPr>
            <a:r>
              <a:rPr lang="en-US" sz="1400" dirty="0">
                <a:cs typeface="Calibri"/>
              </a:rPr>
              <a:t>Drop is less pronounced at higher batch sizes similar to Nanos</a:t>
            </a:r>
          </a:p>
          <a:p>
            <a:pPr algn="just">
              <a:buFont typeface="Wingdings" pitchFamily="2" charset="2"/>
              <a:buChar char="§"/>
            </a:pPr>
            <a:endParaRPr lang="en-US" sz="1400" dirty="0">
              <a:cs typeface="Calibri"/>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77</a:t>
            </a:fld>
            <a:endParaRPr lang="en-US" dirty="0"/>
          </a:p>
        </p:txBody>
      </p:sp>
      <p:graphicFrame>
        <p:nvGraphicFramePr>
          <p:cNvPr id="12" name="Table 11">
            <a:extLst>
              <a:ext uri="{FF2B5EF4-FFF2-40B4-BE49-F238E27FC236}">
                <a16:creationId xmlns:a16="http://schemas.microsoft.com/office/drawing/2014/main" id="{FDEE7D09-D3F7-8800-2554-AF2A1A66CE10}"/>
              </a:ext>
            </a:extLst>
          </p:cNvPr>
          <p:cNvGraphicFramePr>
            <a:graphicFrameLocks noGrp="1"/>
          </p:cNvGraphicFramePr>
          <p:nvPr>
            <p:extLst>
              <p:ext uri="{D42A27DB-BD31-4B8C-83A1-F6EECF244321}">
                <p14:modId xmlns:p14="http://schemas.microsoft.com/office/powerpoint/2010/main" val="3144522503"/>
              </p:ext>
            </p:extLst>
          </p:nvPr>
        </p:nvGraphicFramePr>
        <p:xfrm>
          <a:off x="1172149" y="5065865"/>
          <a:ext cx="10422443" cy="930197"/>
        </p:xfrm>
        <a:graphic>
          <a:graphicData uri="http://schemas.openxmlformats.org/drawingml/2006/table">
            <a:tbl>
              <a:tblPr firstRow="1" bandRow="1">
                <a:tableStyleId>{21E4AEA4-8DFA-4A89-87EB-49C32662AFE0}</a:tableStyleId>
              </a:tblPr>
              <a:tblGrid>
                <a:gridCol w="10422443">
                  <a:extLst>
                    <a:ext uri="{9D8B030D-6E8A-4147-A177-3AD203B41FA5}">
                      <a16:colId xmlns:a16="http://schemas.microsoft.com/office/drawing/2014/main" val="3750699960"/>
                    </a:ext>
                  </a:extLst>
                </a:gridCol>
              </a:tblGrid>
              <a:tr h="260611">
                <a:tc>
                  <a:txBody>
                    <a:bodyPr/>
                    <a:lstStyle/>
                    <a:p>
                      <a:pPr algn="just"/>
                      <a:r>
                        <a:rPr lang="en-US" b="1" i="1" dirty="0"/>
                        <a:t>Key Takeaway:</a:t>
                      </a:r>
                    </a:p>
                  </a:txBody>
                  <a:tcPr/>
                </a:tc>
                <a:extLst>
                  <a:ext uri="{0D108BD9-81ED-4DB2-BD59-A6C34878D82A}">
                    <a16:rowId xmlns:a16="http://schemas.microsoft.com/office/drawing/2014/main" val="1341632545"/>
                  </a:ext>
                </a:extLst>
              </a:tr>
              <a:tr h="625397">
                <a:tc>
                  <a:txBody>
                    <a:bodyPr/>
                    <a:lstStyle/>
                    <a:p>
                      <a:pPr marL="285750" indent="-285750" algn="just">
                        <a:buFont typeface="Wingdings" panose="05000000000000000000" pitchFamily="2" charset="2"/>
                        <a:buChar char="§"/>
                      </a:pPr>
                      <a:r>
                        <a:rPr lang="en-US" b="1" i="1" dirty="0"/>
                        <a:t>Joint optimization of execution frequencies (CPU and GPU frequencies) and batch size may yield energy savings to the tune of 35 - 45% for both Jetson Nanos and </a:t>
                      </a:r>
                      <a:r>
                        <a:rPr lang="en-US" b="1" i="1" dirty="0" err="1"/>
                        <a:t>Xaviers</a:t>
                      </a:r>
                      <a:endParaRPr lang="en-US" b="1" i="1" dirty="0"/>
                    </a:p>
                  </a:txBody>
                  <a:tcPr/>
                </a:tc>
                <a:extLst>
                  <a:ext uri="{0D108BD9-81ED-4DB2-BD59-A6C34878D82A}">
                    <a16:rowId xmlns:a16="http://schemas.microsoft.com/office/drawing/2014/main" val="179816199"/>
                  </a:ext>
                </a:extLst>
              </a:tr>
            </a:tbl>
          </a:graphicData>
        </a:graphic>
      </p:graphicFrame>
      <p:sp>
        <p:nvSpPr>
          <p:cNvPr id="6" name="TextBox 5">
            <a:extLst>
              <a:ext uri="{FF2B5EF4-FFF2-40B4-BE49-F238E27FC236}">
                <a16:creationId xmlns:a16="http://schemas.microsoft.com/office/drawing/2014/main" id="{B62CDD47-E848-27F6-4DD7-9FEB45A40EC8}"/>
              </a:ext>
            </a:extLst>
          </p:cNvPr>
          <p:cNvSpPr txBox="1"/>
          <p:nvPr/>
        </p:nvSpPr>
        <p:spPr>
          <a:xfrm>
            <a:off x="6096000" y="4668568"/>
            <a:ext cx="5424009" cy="338554"/>
          </a:xfrm>
          <a:prstGeom prst="rect">
            <a:avLst/>
          </a:prstGeom>
          <a:noFill/>
        </p:spPr>
        <p:txBody>
          <a:bodyPr wrap="square" rtlCol="0">
            <a:spAutoFit/>
          </a:bodyPr>
          <a:lstStyle/>
          <a:p>
            <a:pPr algn="just"/>
            <a:r>
              <a:rPr lang="en-US" sz="800" dirty="0"/>
              <a:t>Comparison of energy consumed for different batch sizes and GPU/CPU frequencies when running </a:t>
            </a:r>
            <a:r>
              <a:rPr lang="en-US" sz="800" dirty="0" err="1"/>
              <a:t>AlexNet</a:t>
            </a:r>
            <a:r>
              <a:rPr lang="en-US" sz="800" dirty="0"/>
              <a:t> inference on Xavier NX</a:t>
            </a:r>
          </a:p>
        </p:txBody>
      </p:sp>
      <p:pic>
        <p:nvPicPr>
          <p:cNvPr id="7" name="Picture 6">
            <a:extLst>
              <a:ext uri="{FF2B5EF4-FFF2-40B4-BE49-F238E27FC236}">
                <a16:creationId xmlns:a16="http://schemas.microsoft.com/office/drawing/2014/main" id="{25586FBE-7D67-D8C3-6795-7317F3AE2D87}"/>
              </a:ext>
            </a:extLst>
          </p:cNvPr>
          <p:cNvPicPr>
            <a:picLocks noChangeAspect="1"/>
          </p:cNvPicPr>
          <p:nvPr/>
        </p:nvPicPr>
        <p:blipFill>
          <a:blip r:embed="rId3"/>
          <a:stretch>
            <a:fillRect/>
          </a:stretch>
        </p:blipFill>
        <p:spPr>
          <a:xfrm>
            <a:off x="5824728" y="1896154"/>
            <a:ext cx="5695281" cy="2813005"/>
          </a:xfrm>
          <a:prstGeom prst="rect">
            <a:avLst/>
          </a:prstGeom>
        </p:spPr>
      </p:pic>
    </p:spTree>
    <p:extLst>
      <p:ext uri="{BB962C8B-B14F-4D97-AF65-F5344CB8AC3E}">
        <p14:creationId xmlns:p14="http://schemas.microsoft.com/office/powerpoint/2010/main" val="39111456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78</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376526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79</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90876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b="1" dirty="0">
                <a:solidFill>
                  <a:schemeClr val="tx1">
                    <a:lumMod val="65000"/>
                    <a:lumOff val="35000"/>
                  </a:schemeClr>
                </a:solid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800" b="1" u="dotted" dirty="0">
                <a:uFill>
                  <a:solidFill>
                    <a:srgbClr val="9E282A"/>
                  </a:solidFill>
                </a:u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Tree>
    <p:extLst>
      <p:ext uri="{BB962C8B-B14F-4D97-AF65-F5344CB8AC3E}">
        <p14:creationId xmlns:p14="http://schemas.microsoft.com/office/powerpoint/2010/main" val="196835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15" name="Diagram 14">
            <a:extLst>
              <a:ext uri="{FF2B5EF4-FFF2-40B4-BE49-F238E27FC236}">
                <a16:creationId xmlns:a16="http://schemas.microsoft.com/office/drawing/2014/main" id="{EE6C53C6-E8CC-7195-ACAE-1102F799DA25}"/>
              </a:ext>
            </a:extLst>
          </p:cNvPr>
          <p:cNvGraphicFramePr/>
          <p:nvPr>
            <p:extLst>
              <p:ext uri="{D42A27DB-BD31-4B8C-83A1-F6EECF244321}">
                <p14:modId xmlns:p14="http://schemas.microsoft.com/office/powerpoint/2010/main" val="4030071032"/>
              </p:ext>
            </p:extLst>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1">
            <a:extLst>
              <a:ext uri="{FF2B5EF4-FFF2-40B4-BE49-F238E27FC236}">
                <a16:creationId xmlns:a16="http://schemas.microsoft.com/office/drawing/2014/main" id="{857E14C8-5494-2A02-B36A-E2DD08CEA88F}"/>
              </a:ext>
            </a:extLst>
          </p:cNvPr>
          <p:cNvSpPr>
            <a:spLocks noGrp="1"/>
          </p:cNvSpPr>
          <p:nvPr>
            <p:ph type="title"/>
          </p:nvPr>
        </p:nvSpPr>
        <p:spPr>
          <a:xfrm>
            <a:off x="1066800" y="1034717"/>
            <a:ext cx="10058400" cy="517358"/>
          </a:xfrm>
        </p:spPr>
        <p:txBody>
          <a:bodyPr/>
          <a:lstStyle/>
          <a:p>
            <a:r>
              <a:rPr lang="en-US" dirty="0"/>
              <a:t>Outline</a:t>
            </a:r>
          </a:p>
        </p:txBody>
      </p:sp>
      <p:grpSp>
        <p:nvGrpSpPr>
          <p:cNvPr id="20" name="Group 19">
            <a:extLst>
              <a:ext uri="{FF2B5EF4-FFF2-40B4-BE49-F238E27FC236}">
                <a16:creationId xmlns:a16="http://schemas.microsoft.com/office/drawing/2014/main" id="{E19D1369-B310-39B0-1980-BAE07A77502E}"/>
              </a:ext>
            </a:extLst>
          </p:cNvPr>
          <p:cNvGrpSpPr/>
          <p:nvPr/>
        </p:nvGrpSpPr>
        <p:grpSpPr>
          <a:xfrm>
            <a:off x="6036296" y="1830064"/>
            <a:ext cx="2908327" cy="1163331"/>
            <a:chOff x="2692969" y="182339"/>
            <a:chExt cx="2908327" cy="1163331"/>
          </a:xfrm>
        </p:grpSpPr>
        <p:sp>
          <p:nvSpPr>
            <p:cNvPr id="21" name="Arrow: Chevron 20">
              <a:extLst>
                <a:ext uri="{FF2B5EF4-FFF2-40B4-BE49-F238E27FC236}">
                  <a16:creationId xmlns:a16="http://schemas.microsoft.com/office/drawing/2014/main" id="{F49A0102-84C3-61D0-77CA-83A7BB92A0DF}"/>
                </a:ext>
              </a:extLst>
            </p:cNvPr>
            <p:cNvSpPr/>
            <p:nvPr/>
          </p:nvSpPr>
          <p:spPr>
            <a:xfrm>
              <a:off x="2692969" y="182339"/>
              <a:ext cx="2908327" cy="1163331"/>
            </a:xfrm>
            <a:prstGeom prst="chevron">
              <a:avLst/>
            </a:prstGeom>
          </p:spPr>
          <p:style>
            <a:lnRef idx="2">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0">
              <a:schemeClr val="accent6">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2" name="Arrow: Chevron 4">
              <a:extLst>
                <a:ext uri="{FF2B5EF4-FFF2-40B4-BE49-F238E27FC236}">
                  <a16:creationId xmlns:a16="http://schemas.microsoft.com/office/drawing/2014/main" id="{F3E8EE26-AC22-BD2B-48E9-F83432878671}"/>
                </a:ext>
              </a:extLst>
            </p:cNvPr>
            <p:cNvSpPr txBox="1"/>
            <p:nvPr/>
          </p:nvSpPr>
          <p:spPr>
            <a:xfrm>
              <a:off x="3274635" y="182339"/>
              <a:ext cx="1744996" cy="116333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5400" tIns="12700" rIns="0" bIns="12700" numCol="1" spcCol="1270" anchor="ctr" anchorCtr="0">
              <a:noAutofit/>
            </a:bodyPr>
            <a:lstStyle/>
            <a:p>
              <a:pPr marL="0" lvl="0" indent="0" algn="ctr" defTabSz="889000">
                <a:lnSpc>
                  <a:spcPct val="150000"/>
                </a:lnSpc>
                <a:spcBef>
                  <a:spcPct val="0"/>
                </a:spcBef>
                <a:spcAft>
                  <a:spcPct val="35000"/>
                </a:spcAft>
                <a:buNone/>
              </a:pPr>
              <a:r>
                <a:rPr lang="en-US" sz="2000" kern="1200" dirty="0"/>
                <a:t>Experimental Setup</a:t>
              </a:r>
            </a:p>
          </p:txBody>
        </p:sp>
      </p:grpSp>
    </p:spTree>
    <p:extLst>
      <p:ext uri="{BB962C8B-B14F-4D97-AF65-F5344CB8AC3E}">
        <p14:creationId xmlns:p14="http://schemas.microsoft.com/office/powerpoint/2010/main" val="20409461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80</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90876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b="1" dirty="0">
                <a:solidFill>
                  <a:schemeClr val="tx1">
                    <a:lumMod val="65000"/>
                    <a:lumOff val="35000"/>
                  </a:schemeClr>
                </a:solid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800" b="1" u="dotted" dirty="0">
                <a:uFill>
                  <a:solidFill>
                    <a:srgbClr val="9E282A"/>
                  </a:solidFill>
                </a:u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Tree>
    <p:extLst>
      <p:ext uri="{BB962C8B-B14F-4D97-AF65-F5344CB8AC3E}">
        <p14:creationId xmlns:p14="http://schemas.microsoft.com/office/powerpoint/2010/main" val="22827546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81</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90876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800" b="1" u="dotted" dirty="0">
                <a:uFill>
                  <a:solidFill>
                    <a:srgbClr val="9E282A"/>
                  </a:solidFill>
                </a:u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Tree>
    <p:extLst>
      <p:ext uri="{BB962C8B-B14F-4D97-AF65-F5344CB8AC3E}">
        <p14:creationId xmlns:p14="http://schemas.microsoft.com/office/powerpoint/2010/main" val="13537616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82</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90876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b="1" dirty="0">
                <a:solidFill>
                  <a:schemeClr val="tx1">
                    <a:lumMod val="65000"/>
                    <a:lumOff val="35000"/>
                  </a:schemeClr>
                </a:solid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800" b="1" u="dotted" dirty="0">
                <a:uFill>
                  <a:solidFill>
                    <a:srgbClr val="9E282A"/>
                  </a:solidFill>
                </a:u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Tree>
    <p:extLst>
      <p:ext uri="{BB962C8B-B14F-4D97-AF65-F5344CB8AC3E}">
        <p14:creationId xmlns:p14="http://schemas.microsoft.com/office/powerpoint/2010/main" val="33909809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83</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90876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b="1" dirty="0">
                <a:solidFill>
                  <a:schemeClr val="tx1">
                    <a:lumMod val="65000"/>
                    <a:lumOff val="35000"/>
                  </a:schemeClr>
                </a:solid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800" b="1" u="dotted" dirty="0">
                <a:uFill>
                  <a:solidFill>
                    <a:srgbClr val="9E282A"/>
                  </a:solidFill>
                </a:u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
        <p:nvSpPr>
          <p:cNvPr id="2" name="TextBox 1">
            <a:extLst>
              <a:ext uri="{FF2B5EF4-FFF2-40B4-BE49-F238E27FC236}">
                <a16:creationId xmlns:a16="http://schemas.microsoft.com/office/drawing/2014/main" id="{AD151935-E4B3-34C8-0A06-2E5A587E851E}"/>
              </a:ext>
            </a:extLst>
          </p:cNvPr>
          <p:cNvSpPr txBox="1"/>
          <p:nvPr/>
        </p:nvSpPr>
        <p:spPr>
          <a:xfrm>
            <a:off x="96052" y="2023110"/>
            <a:ext cx="5755306" cy="3785652"/>
          </a:xfrm>
          <a:prstGeom prst="rect">
            <a:avLst/>
          </a:prstGeom>
          <a:noFill/>
          <a:ln w="38100">
            <a:solidFill>
              <a:schemeClr val="bg1"/>
            </a:solidFill>
          </a:ln>
        </p:spPr>
        <p:txBody>
          <a:bodyPr wrap="square" rtlCol="0">
            <a:spAutoFit/>
          </a:bodyPr>
          <a:lstStyle/>
          <a:p>
            <a:pPr marL="285750" indent="-285750">
              <a:buClr>
                <a:schemeClr val="bg1"/>
              </a:buClr>
              <a:buFont typeface="Wingdings" panose="05000000000000000000" pitchFamily="2" charset="2"/>
              <a:buChar char="q"/>
            </a:pPr>
            <a:r>
              <a:rPr lang="en-US" sz="2000" dirty="0">
                <a:solidFill>
                  <a:schemeClr val="bg1"/>
                </a:solidFill>
              </a:rPr>
              <a:t>Jetson Nano – Frequency Sweep, Energy Topology, Impact of Batch Size</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Xavier NX – Frequency Sweep, Energy Topology, Impact of Batch Size</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Orin NX – Frequency Sweep, Energy Topology, Impact of Batch Size</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Impact of Computational Graph Initialization &amp; Other Factors</a:t>
            </a:r>
          </a:p>
          <a:p>
            <a:pPr marL="285750" indent="-285750">
              <a:buClr>
                <a:schemeClr val="bg1"/>
              </a:buClr>
              <a:buFont typeface="Wingdings" panose="05000000000000000000" pitchFamily="2" charset="2"/>
              <a:buChar char="q"/>
            </a:pPr>
            <a:endParaRPr lang="en-US" sz="2000" dirty="0">
              <a:solidFill>
                <a:schemeClr val="bg1"/>
              </a:solidFill>
            </a:endParaRPr>
          </a:p>
        </p:txBody>
      </p:sp>
      <p:cxnSp>
        <p:nvCxnSpPr>
          <p:cNvPr id="7" name="Straight Arrow Connector 6">
            <a:extLst>
              <a:ext uri="{FF2B5EF4-FFF2-40B4-BE49-F238E27FC236}">
                <a16:creationId xmlns:a16="http://schemas.microsoft.com/office/drawing/2014/main" id="{8B402B97-DC49-9B6B-3526-BC6256BC6948}"/>
              </a:ext>
            </a:extLst>
          </p:cNvPr>
          <p:cNvCxnSpPr/>
          <p:nvPr/>
        </p:nvCxnSpPr>
        <p:spPr>
          <a:xfrm flipH="1">
            <a:off x="5852160" y="4272534"/>
            <a:ext cx="51254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7036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84</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847207"/>
          </a:xfrm>
          <a:prstGeom prst="rect">
            <a:avLst/>
          </a:prstGeom>
          <a:noFill/>
        </p:spPr>
        <p:txBody>
          <a:bodyPr wrap="square" rtlCol="0">
            <a:spAutoFit/>
          </a:bodyPr>
          <a:lstStyle/>
          <a:p>
            <a:pPr marL="342900" indent="-342900">
              <a:buFont typeface="Wingdings" panose="05000000000000000000" pitchFamily="2" charset="2"/>
              <a:buChar char="v"/>
            </a:pPr>
            <a:r>
              <a:rPr lang="en-US" sz="2800" b="1" u="dotted" dirty="0">
                <a:uFill>
                  <a:solidFill>
                    <a:srgbClr val="9E282A"/>
                  </a:solidFill>
                </a:u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b="1" dirty="0">
                <a:solidFill>
                  <a:schemeClr val="tx1">
                    <a:lumMod val="65000"/>
                    <a:lumOff val="35000"/>
                  </a:schemeClr>
                </a:solid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Tree>
    <p:extLst>
      <p:ext uri="{BB962C8B-B14F-4D97-AF65-F5344CB8AC3E}">
        <p14:creationId xmlns:p14="http://schemas.microsoft.com/office/powerpoint/2010/main" val="42292682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85</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90876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800" b="1" u="dotted" dirty="0">
                <a:uFill>
                  <a:solidFill>
                    <a:srgbClr val="9E282A"/>
                  </a:solidFill>
                </a:u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Tree>
    <p:extLst>
      <p:ext uri="{BB962C8B-B14F-4D97-AF65-F5344CB8AC3E}">
        <p14:creationId xmlns:p14="http://schemas.microsoft.com/office/powerpoint/2010/main" val="32548591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86</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908762"/>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800" b="1" u="dotted" dirty="0">
                <a:uFill>
                  <a:solidFill>
                    <a:srgbClr val="9E282A"/>
                  </a:solidFill>
                </a:u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
        <p:nvSpPr>
          <p:cNvPr id="2" name="TextBox 1">
            <a:extLst>
              <a:ext uri="{FF2B5EF4-FFF2-40B4-BE49-F238E27FC236}">
                <a16:creationId xmlns:a16="http://schemas.microsoft.com/office/drawing/2014/main" id="{AD151935-E4B3-34C8-0A06-2E5A587E851E}"/>
              </a:ext>
            </a:extLst>
          </p:cNvPr>
          <p:cNvSpPr txBox="1"/>
          <p:nvPr/>
        </p:nvSpPr>
        <p:spPr>
          <a:xfrm>
            <a:off x="96052" y="2023110"/>
            <a:ext cx="5755306" cy="2554545"/>
          </a:xfrm>
          <a:prstGeom prst="rect">
            <a:avLst/>
          </a:prstGeom>
          <a:noFill/>
          <a:ln w="38100">
            <a:solidFill>
              <a:schemeClr val="bg1"/>
            </a:solidFill>
          </a:ln>
        </p:spPr>
        <p:txBody>
          <a:bodyPr wrap="square" rtlCol="0">
            <a:spAutoFit/>
          </a:bodyPr>
          <a:lstStyle/>
          <a:p>
            <a:pPr marL="285750" indent="-285750">
              <a:buClr>
                <a:schemeClr val="bg1"/>
              </a:buClr>
              <a:buFont typeface="Wingdings" panose="05000000000000000000" pitchFamily="2" charset="2"/>
              <a:buChar char="q"/>
            </a:pPr>
            <a:r>
              <a:rPr lang="en-US" sz="2000" dirty="0">
                <a:solidFill>
                  <a:schemeClr val="bg1"/>
                </a:solidFill>
              </a:rPr>
              <a:t>Experimental Setup</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DNN Workloads</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Hardware Knobs</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DVFS Baselines</a:t>
            </a:r>
          </a:p>
          <a:p>
            <a:pPr marL="285750" indent="-285750">
              <a:buClr>
                <a:schemeClr val="bg1"/>
              </a:buClr>
              <a:buFont typeface="Wingdings" panose="05000000000000000000" pitchFamily="2" charset="2"/>
              <a:buChar char="q"/>
            </a:pPr>
            <a:endParaRPr lang="en-US" sz="2000" dirty="0">
              <a:solidFill>
                <a:schemeClr val="bg1"/>
              </a:solidFill>
            </a:endParaRPr>
          </a:p>
        </p:txBody>
      </p:sp>
      <p:cxnSp>
        <p:nvCxnSpPr>
          <p:cNvPr id="7" name="Straight Arrow Connector 6">
            <a:extLst>
              <a:ext uri="{FF2B5EF4-FFF2-40B4-BE49-F238E27FC236}">
                <a16:creationId xmlns:a16="http://schemas.microsoft.com/office/drawing/2014/main" id="{8B402B97-DC49-9B6B-3526-BC6256BC6948}"/>
              </a:ext>
            </a:extLst>
          </p:cNvPr>
          <p:cNvCxnSpPr/>
          <p:nvPr/>
        </p:nvCxnSpPr>
        <p:spPr>
          <a:xfrm flipH="1">
            <a:off x="5852160" y="3193542"/>
            <a:ext cx="51254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2330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87</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dirty="0"/>
              <a:t>Outline</a:t>
            </a:r>
          </a:p>
        </p:txBody>
      </p:sp>
      <p:sp>
        <p:nvSpPr>
          <p:cNvPr id="9" name="TextBox 8">
            <a:extLst>
              <a:ext uri="{FF2B5EF4-FFF2-40B4-BE49-F238E27FC236}">
                <a16:creationId xmlns:a16="http://schemas.microsoft.com/office/drawing/2014/main" id="{0A7A2E1B-8034-DB67-CF05-D1DE2D92D84F}"/>
              </a:ext>
            </a:extLst>
          </p:cNvPr>
          <p:cNvSpPr txBox="1"/>
          <p:nvPr/>
        </p:nvSpPr>
        <p:spPr>
          <a:xfrm>
            <a:off x="6364705" y="1828800"/>
            <a:ext cx="5582653" cy="3847207"/>
          </a:xfrm>
          <a:prstGeom prst="rect">
            <a:avLst/>
          </a:prstGeom>
          <a:noFill/>
        </p:spPr>
        <p:txBody>
          <a:bodyPr wrap="square" rtlCol="0">
            <a:spAutoFit/>
          </a:bodyPr>
          <a:lstStyle/>
          <a:p>
            <a:pPr marL="342900" indent="-342900">
              <a:buFont typeface="Wingdings" panose="05000000000000000000" pitchFamily="2" charset="2"/>
              <a:buChar char="v"/>
            </a:pPr>
            <a:r>
              <a:rPr lang="en-US" sz="2400" b="1" dirty="0">
                <a:solidFill>
                  <a:schemeClr val="tx1">
                    <a:lumMod val="65000"/>
                    <a:lumOff val="35000"/>
                  </a:schemeClr>
                </a:solidFill>
              </a:rPr>
              <a:t>Background and Prior Work</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b="1" dirty="0">
                <a:solidFill>
                  <a:schemeClr val="tx1">
                    <a:lumMod val="65000"/>
                    <a:lumOff val="35000"/>
                  </a:schemeClr>
                </a:solidFill>
              </a:rPr>
              <a:t>Experimental Setup</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Evaluation and Results</a:t>
            </a: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endParaRPr lang="en-US" sz="2400" dirty="0">
              <a:solidFill>
                <a:schemeClr val="tx1">
                  <a:lumMod val="65000"/>
                  <a:lumOff val="35000"/>
                </a:schemeClr>
              </a:solidFill>
            </a:endParaRPr>
          </a:p>
          <a:p>
            <a:pPr marL="342900" indent="-342900">
              <a:buFont typeface="Wingdings" panose="05000000000000000000" pitchFamily="2" charset="2"/>
              <a:buChar char="v"/>
            </a:pPr>
            <a:r>
              <a:rPr lang="en-US" sz="2400" b="1" dirty="0">
                <a:solidFill>
                  <a:schemeClr val="tx1">
                    <a:lumMod val="65000"/>
                    <a:lumOff val="35000"/>
                  </a:schemeClr>
                </a:solidFill>
              </a:rPr>
              <a:t>Conclusion and Future Work</a:t>
            </a:r>
          </a:p>
        </p:txBody>
      </p:sp>
    </p:spTree>
    <p:extLst>
      <p:ext uri="{BB962C8B-B14F-4D97-AF65-F5344CB8AC3E}">
        <p14:creationId xmlns:p14="http://schemas.microsoft.com/office/powerpoint/2010/main" val="32477570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Shape 102"/>
        <p:cNvGrpSpPr/>
        <p:nvPr/>
      </p:nvGrpSpPr>
      <p:grpSpPr>
        <a:xfrm>
          <a:off x="0" y="0"/>
          <a:ext cx="0" cy="0"/>
          <a:chOff x="0" y="0"/>
          <a:chExt cx="0" cy="0"/>
        </a:xfrm>
      </p:grpSpPr>
      <p:sp>
        <p:nvSpPr>
          <p:cNvPr id="104" name="Google Shape;104;p16"/>
          <p:cNvSpPr txBox="1">
            <a:spLocks noGrp="1"/>
          </p:cNvSpPr>
          <p:nvPr>
            <p:ph type="sldNum" idx="12"/>
          </p:nvPr>
        </p:nvSpPr>
        <p:spPr>
          <a:xfrm>
            <a:off x="8457156" y="6286521"/>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88</a:t>
            </a:fld>
            <a:endParaRPr/>
          </a:p>
        </p:txBody>
      </p:sp>
      <p:sp>
        <p:nvSpPr>
          <p:cNvPr id="3" name="Rectangle 2">
            <a:extLst>
              <a:ext uri="{FF2B5EF4-FFF2-40B4-BE49-F238E27FC236}">
                <a16:creationId xmlns:a16="http://schemas.microsoft.com/office/drawing/2014/main" id="{C39412E9-8F68-8A78-6BAC-4DFD36EBC365}"/>
              </a:ext>
            </a:extLst>
          </p:cNvPr>
          <p:cNvSpPr/>
          <p:nvPr/>
        </p:nvSpPr>
        <p:spPr>
          <a:xfrm>
            <a:off x="6096000" y="0"/>
            <a:ext cx="6096000" cy="5980176"/>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2C0721-0E22-4F0B-7D38-CD36E6DED16E}"/>
              </a:ext>
            </a:extLst>
          </p:cNvPr>
          <p:cNvSpPr txBox="1"/>
          <p:nvPr/>
        </p:nvSpPr>
        <p:spPr>
          <a:xfrm>
            <a:off x="6364705" y="1828800"/>
            <a:ext cx="5582653" cy="3847207"/>
          </a:xfrm>
          <a:prstGeom prst="rect">
            <a:avLst/>
          </a:prstGeom>
          <a:noFill/>
        </p:spPr>
        <p:txBody>
          <a:bodyPr wrap="square" rtlCol="0">
            <a:spAutoFit/>
          </a:bodyPr>
          <a:lstStyle/>
          <a:p>
            <a:pPr marL="342900" indent="-342900">
              <a:buFont typeface="Wingdings" panose="05000000000000000000" pitchFamily="2" charset="2"/>
              <a:buChar char="v"/>
            </a:pPr>
            <a:r>
              <a:rPr lang="en-US" sz="2800" b="1" u="dotted">
                <a:uFill>
                  <a:solidFill>
                    <a:srgbClr val="9E282A"/>
                  </a:solidFill>
                </a:uFill>
              </a:rPr>
              <a:t>Background and Prior Work</a:t>
            </a:r>
          </a:p>
          <a:p>
            <a:pPr marL="342900" indent="-342900">
              <a:buFont typeface="Wingdings" panose="05000000000000000000" pitchFamily="2" charset="2"/>
              <a:buChar char="v"/>
            </a:pPr>
            <a:endParaRPr lang="en-US" sz="2400"/>
          </a:p>
          <a:p>
            <a:pPr marL="342900" indent="-342900">
              <a:buFont typeface="Wingdings" panose="05000000000000000000" pitchFamily="2" charset="2"/>
              <a:buChar char="v"/>
            </a:pPr>
            <a:endParaRPr lang="en-US" sz="2400"/>
          </a:p>
          <a:p>
            <a:pPr marL="342900" indent="-342900">
              <a:buFont typeface="Wingdings" panose="05000000000000000000" pitchFamily="2" charset="2"/>
              <a:buChar char="v"/>
            </a:pPr>
            <a:r>
              <a:rPr lang="en-US" sz="2400" b="1">
                <a:solidFill>
                  <a:schemeClr val="tx1">
                    <a:lumMod val="65000"/>
                    <a:lumOff val="35000"/>
                  </a:schemeClr>
                </a:solidFill>
              </a:rPr>
              <a:t>Experimental Setup</a:t>
            </a:r>
          </a:p>
          <a:p>
            <a:pPr marL="342900" indent="-342900">
              <a:buFont typeface="Wingdings" panose="05000000000000000000" pitchFamily="2" charset="2"/>
              <a:buChar char="v"/>
            </a:pPr>
            <a:endParaRPr lang="en-US" sz="2400">
              <a:solidFill>
                <a:schemeClr val="tx1">
                  <a:lumMod val="65000"/>
                  <a:lumOff val="35000"/>
                </a:schemeClr>
              </a:solidFill>
            </a:endParaRPr>
          </a:p>
          <a:p>
            <a:pPr marL="342900" indent="-342900">
              <a:buFont typeface="Wingdings" panose="05000000000000000000" pitchFamily="2" charset="2"/>
              <a:buChar char="v"/>
            </a:pPr>
            <a:endParaRPr lang="en-US" sz="2400">
              <a:solidFill>
                <a:schemeClr val="tx1">
                  <a:lumMod val="65000"/>
                  <a:lumOff val="35000"/>
                </a:schemeClr>
              </a:solidFill>
            </a:endParaRPr>
          </a:p>
          <a:p>
            <a:pPr marL="342900" indent="-342900">
              <a:buFont typeface="Wingdings" panose="05000000000000000000" pitchFamily="2" charset="2"/>
              <a:buChar char="v"/>
            </a:pPr>
            <a:r>
              <a:rPr lang="en-US" sz="2400" b="1">
                <a:solidFill>
                  <a:schemeClr val="tx1">
                    <a:lumMod val="65000"/>
                    <a:lumOff val="35000"/>
                  </a:schemeClr>
                </a:solidFill>
              </a:rPr>
              <a:t>Evaluation and Results</a:t>
            </a:r>
          </a:p>
          <a:p>
            <a:pPr marL="342900" indent="-342900">
              <a:buFont typeface="Wingdings" panose="05000000000000000000" pitchFamily="2" charset="2"/>
              <a:buChar char="v"/>
            </a:pPr>
            <a:endParaRPr lang="en-US" sz="2400">
              <a:solidFill>
                <a:schemeClr val="tx1">
                  <a:lumMod val="65000"/>
                  <a:lumOff val="35000"/>
                </a:schemeClr>
              </a:solidFill>
            </a:endParaRPr>
          </a:p>
          <a:p>
            <a:pPr marL="342900" indent="-342900">
              <a:buFont typeface="Wingdings" panose="05000000000000000000" pitchFamily="2" charset="2"/>
              <a:buChar char="v"/>
            </a:pPr>
            <a:endParaRPr lang="en-US" sz="2400">
              <a:solidFill>
                <a:schemeClr val="tx1">
                  <a:lumMod val="65000"/>
                  <a:lumOff val="35000"/>
                </a:schemeClr>
              </a:solidFill>
            </a:endParaRPr>
          </a:p>
          <a:p>
            <a:pPr marL="342900" indent="-342900">
              <a:buFont typeface="Wingdings" panose="05000000000000000000" pitchFamily="2" charset="2"/>
              <a:buChar char="v"/>
            </a:pPr>
            <a:r>
              <a:rPr lang="en-US" sz="2400" b="1">
                <a:solidFill>
                  <a:schemeClr val="tx1">
                    <a:lumMod val="65000"/>
                    <a:lumOff val="35000"/>
                  </a:schemeClr>
                </a:solidFill>
              </a:rPr>
              <a:t>Conclusion and Future Work</a:t>
            </a:r>
          </a:p>
        </p:txBody>
      </p:sp>
      <p:sp>
        <p:nvSpPr>
          <p:cNvPr id="6" name="Title 1">
            <a:extLst>
              <a:ext uri="{FF2B5EF4-FFF2-40B4-BE49-F238E27FC236}">
                <a16:creationId xmlns:a16="http://schemas.microsoft.com/office/drawing/2014/main" id="{4866DE8C-507D-4D6C-9F5F-544A0A131F7D}"/>
              </a:ext>
            </a:extLst>
          </p:cNvPr>
          <p:cNvSpPr txBox="1">
            <a:spLocks/>
          </p:cNvSpPr>
          <p:nvPr/>
        </p:nvSpPr>
        <p:spPr>
          <a:xfrm>
            <a:off x="1179094" y="1146238"/>
            <a:ext cx="10114547" cy="75243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8571"/>
              </a:lnSpc>
              <a:spcBef>
                <a:spcPts val="0"/>
              </a:spcBef>
              <a:spcAft>
                <a:spcPts val="0"/>
              </a:spcAft>
              <a:buClr>
                <a:schemeClr val="lt1"/>
              </a:buClr>
              <a:buSzPts val="7000"/>
              <a:buFont typeface="Arial"/>
              <a:buNone/>
              <a:defRPr sz="7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600" kern="0"/>
              <a:t>Outline</a:t>
            </a:r>
          </a:p>
        </p:txBody>
      </p:sp>
      <p:sp>
        <p:nvSpPr>
          <p:cNvPr id="2" name="TextBox 1">
            <a:extLst>
              <a:ext uri="{FF2B5EF4-FFF2-40B4-BE49-F238E27FC236}">
                <a16:creationId xmlns:a16="http://schemas.microsoft.com/office/drawing/2014/main" id="{AD151935-E4B3-34C8-0A06-2E5A587E851E}"/>
              </a:ext>
            </a:extLst>
          </p:cNvPr>
          <p:cNvSpPr txBox="1"/>
          <p:nvPr/>
        </p:nvSpPr>
        <p:spPr>
          <a:xfrm>
            <a:off x="96052" y="2023110"/>
            <a:ext cx="5755306" cy="2862322"/>
          </a:xfrm>
          <a:prstGeom prst="rect">
            <a:avLst/>
          </a:prstGeom>
          <a:noFill/>
          <a:ln w="38100">
            <a:solidFill>
              <a:schemeClr val="bg1"/>
            </a:solidFill>
          </a:ln>
        </p:spPr>
        <p:txBody>
          <a:bodyPr wrap="square" rtlCol="0">
            <a:spAutoFit/>
          </a:bodyPr>
          <a:lstStyle/>
          <a:p>
            <a:pPr marL="285750" indent="-285750">
              <a:buClr>
                <a:schemeClr val="bg1"/>
              </a:buClr>
              <a:buFont typeface="Wingdings" panose="05000000000000000000" pitchFamily="2" charset="2"/>
              <a:buChar char="q"/>
            </a:pPr>
            <a:r>
              <a:rPr lang="en-US" sz="2000" dirty="0">
                <a:solidFill>
                  <a:schemeClr val="bg1"/>
                </a:solidFill>
              </a:rPr>
              <a:t>Device Specifications</a:t>
            </a:r>
          </a:p>
          <a:p>
            <a:pPr>
              <a:buClr>
                <a:schemeClr val="bg1"/>
              </a:buClr>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Studies on </a:t>
            </a:r>
            <a:r>
              <a:rPr lang="en-US" sz="2000" b="1" u="sng" dirty="0">
                <a:solidFill>
                  <a:schemeClr val="bg1"/>
                </a:solidFill>
              </a:rPr>
              <a:t>Energy Consumption</a:t>
            </a:r>
            <a:r>
              <a:rPr lang="en-US" sz="2000" dirty="0">
                <a:solidFill>
                  <a:schemeClr val="bg1"/>
                </a:solidFill>
              </a:rPr>
              <a:t> for DNN </a:t>
            </a:r>
            <a:r>
              <a:rPr lang="en-US" sz="2000" b="1" u="sng" dirty="0">
                <a:solidFill>
                  <a:schemeClr val="bg1"/>
                </a:solidFill>
              </a:rPr>
              <a:t>Inference</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Studies on </a:t>
            </a:r>
            <a:r>
              <a:rPr lang="en-US" sz="2000" b="1" u="sng" dirty="0">
                <a:solidFill>
                  <a:schemeClr val="bg1"/>
                </a:solidFill>
              </a:rPr>
              <a:t>Energy Consumption</a:t>
            </a:r>
            <a:r>
              <a:rPr lang="en-US" sz="2000" dirty="0">
                <a:solidFill>
                  <a:schemeClr val="bg1"/>
                </a:solidFill>
              </a:rPr>
              <a:t> for DNN </a:t>
            </a:r>
            <a:r>
              <a:rPr lang="en-US" sz="2000" b="1" u="sng" dirty="0">
                <a:solidFill>
                  <a:schemeClr val="bg1"/>
                </a:solidFill>
              </a:rPr>
              <a:t>Training</a:t>
            </a:r>
          </a:p>
          <a:p>
            <a:pPr marL="285750" indent="-285750">
              <a:buClr>
                <a:schemeClr val="bg1"/>
              </a:buClr>
              <a:buFont typeface="Wingdings" panose="05000000000000000000" pitchFamily="2" charset="2"/>
              <a:buChar char="q"/>
            </a:pPr>
            <a:endParaRPr lang="en-US" sz="2000" dirty="0">
              <a:solidFill>
                <a:schemeClr val="bg1"/>
              </a:solidFill>
            </a:endParaRPr>
          </a:p>
          <a:p>
            <a:pPr marL="285750" indent="-285750">
              <a:buClr>
                <a:schemeClr val="bg1"/>
              </a:buClr>
              <a:buFont typeface="Wingdings" panose="05000000000000000000" pitchFamily="2" charset="2"/>
              <a:buChar char="q"/>
            </a:pPr>
            <a:r>
              <a:rPr lang="en-US" sz="2000" dirty="0">
                <a:solidFill>
                  <a:schemeClr val="bg1"/>
                </a:solidFill>
              </a:rPr>
              <a:t>Studies on </a:t>
            </a:r>
            <a:r>
              <a:rPr lang="en-US" sz="2000" b="1" u="sng" dirty="0">
                <a:solidFill>
                  <a:schemeClr val="bg1"/>
                </a:solidFill>
              </a:rPr>
              <a:t>Power and Performance</a:t>
            </a:r>
            <a:endParaRPr lang="en-US" sz="2000" dirty="0">
              <a:solidFill>
                <a:schemeClr val="bg1"/>
              </a:solidFill>
            </a:endParaRPr>
          </a:p>
        </p:txBody>
      </p:sp>
      <p:cxnSp>
        <p:nvCxnSpPr>
          <p:cNvPr id="7" name="Straight Arrow Connector 6">
            <a:extLst>
              <a:ext uri="{FF2B5EF4-FFF2-40B4-BE49-F238E27FC236}">
                <a16:creationId xmlns:a16="http://schemas.microsoft.com/office/drawing/2014/main" id="{8B402B97-DC49-9B6B-3526-BC6256BC6948}"/>
              </a:ext>
            </a:extLst>
          </p:cNvPr>
          <p:cNvCxnSpPr/>
          <p:nvPr/>
        </p:nvCxnSpPr>
        <p:spPr>
          <a:xfrm flipH="1">
            <a:off x="5852160" y="2068830"/>
            <a:ext cx="512545"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1618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FAD68E-2279-456F-32AB-F58D2E9B275D}"/>
              </a:ext>
            </a:extLst>
          </p:cNvPr>
          <p:cNvSpPr>
            <a:spLocks noGrp="1"/>
          </p:cNvSpPr>
          <p:nvPr>
            <p:ph type="body" idx="1"/>
          </p:nvPr>
        </p:nvSpPr>
        <p:spPr>
          <a:xfrm>
            <a:off x="1097566" y="2223796"/>
            <a:ext cx="10422443" cy="2465692"/>
          </a:xfrm>
        </p:spPr>
        <p:txBody>
          <a:bodyPr vert="horz" lIns="91440" tIns="45720" rIns="91440" bIns="45720" numCol="1" spcCol="365760" rtlCol="0" anchor="t">
            <a:noAutofit/>
          </a:bodyPr>
          <a:lstStyle/>
          <a:p>
            <a:pPr algn="just">
              <a:buFont typeface="Wingdings" pitchFamily="2" charset="2"/>
              <a:buChar char="§"/>
            </a:pPr>
            <a:r>
              <a:rPr lang="en-US" sz="1400" b="1" i="1" dirty="0" err="1">
                <a:cs typeface="Calibri"/>
              </a:rPr>
              <a:t>DeepEdgeBench</a:t>
            </a:r>
            <a:r>
              <a:rPr lang="en-US" sz="1400" b="1" i="1" dirty="0">
                <a:cs typeface="Calibri"/>
              </a:rPr>
              <a:t> - Baller et al.</a:t>
            </a:r>
          </a:p>
          <a:p>
            <a:pPr marL="971550" lvl="1" indent="-285750" algn="just">
              <a:lnSpc>
                <a:spcPct val="100000"/>
              </a:lnSpc>
              <a:buClr>
                <a:schemeClr val="tx1"/>
              </a:buClr>
              <a:buFont typeface="Arial" panose="020B0604020202020204" pitchFamily="34" charset="0"/>
              <a:buChar char="•"/>
            </a:pPr>
            <a:r>
              <a:rPr lang="en-US" sz="1400" dirty="0">
                <a:solidFill>
                  <a:schemeClr val="dk1"/>
                </a:solidFill>
                <a:latin typeface="Arial"/>
              </a:rPr>
              <a:t>Investigates </a:t>
            </a:r>
            <a:r>
              <a:rPr lang="en-US" sz="1400" b="1" dirty="0">
                <a:solidFill>
                  <a:schemeClr val="accent6">
                    <a:lumMod val="75000"/>
                  </a:schemeClr>
                </a:solidFill>
                <a:latin typeface="Arial"/>
              </a:rPr>
              <a:t>power consumption of MobileNet-V2 on multiple edge devices </a:t>
            </a:r>
            <a:r>
              <a:rPr lang="en-US" sz="1400" dirty="0">
                <a:solidFill>
                  <a:schemeClr val="dk1"/>
                </a:solidFill>
                <a:latin typeface="Arial"/>
              </a:rPr>
              <a:t>(Nano, Coral Dev Board, Tinker Edge etc.)</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rPr>
              <a:t>Work does not include optimization of hardware and model parameters for enhancing energy efficiency</a:t>
            </a:r>
          </a:p>
          <a:p>
            <a:pPr marL="685800" lvl="1" indent="0" algn="just">
              <a:lnSpc>
                <a:spcPct val="100000"/>
              </a:lnSpc>
              <a:buClr>
                <a:schemeClr val="tx1"/>
              </a:buClr>
            </a:pPr>
            <a:endParaRPr lang="en-US" sz="1400" u="sng" dirty="0">
              <a:solidFill>
                <a:schemeClr val="dk1"/>
              </a:solidFill>
              <a:latin typeface="Arial"/>
              <a:sym typeface="Arial"/>
            </a:endParaRPr>
          </a:p>
          <a:p>
            <a:pPr algn="just">
              <a:buFont typeface="Wingdings" pitchFamily="2" charset="2"/>
              <a:buChar char="§"/>
            </a:pPr>
            <a:r>
              <a:rPr lang="en-US" sz="1400" b="1" i="1" dirty="0" err="1">
                <a:cs typeface="Calibri"/>
              </a:rPr>
              <a:t>Süzen</a:t>
            </a:r>
            <a:r>
              <a:rPr lang="en-US" sz="1400" b="1" i="1" dirty="0">
                <a:cs typeface="Calibri"/>
              </a:rPr>
              <a:t> et al.</a:t>
            </a:r>
          </a:p>
          <a:p>
            <a:pPr marL="971550" lvl="1" indent="-285750" algn="just">
              <a:lnSpc>
                <a:spcPct val="100000"/>
              </a:lnSpc>
              <a:buClr>
                <a:schemeClr val="tx1"/>
              </a:buClr>
              <a:buFont typeface="Arial" panose="020B0604020202020204" pitchFamily="34" charset="0"/>
              <a:buChar char="•"/>
            </a:pPr>
            <a:r>
              <a:rPr lang="en-US" sz="1400" dirty="0">
                <a:solidFill>
                  <a:schemeClr val="dk1"/>
                </a:solidFill>
                <a:latin typeface="Arial"/>
              </a:rPr>
              <a:t>Provides </a:t>
            </a:r>
            <a:r>
              <a:rPr lang="en-US" sz="1400" b="1" dirty="0">
                <a:solidFill>
                  <a:schemeClr val="accent6">
                    <a:lumMod val="75000"/>
                  </a:schemeClr>
                </a:solidFill>
                <a:latin typeface="Arial"/>
              </a:rPr>
              <a:t>performance comparison of single-board computers (Nano, TX2, Raspberry Pi) for CNNs</a:t>
            </a:r>
            <a:r>
              <a:rPr lang="en-US" sz="1400" dirty="0">
                <a:solidFill>
                  <a:schemeClr val="dk1"/>
                </a:solidFill>
                <a:latin typeface="Arial"/>
              </a:rPr>
              <a:t> on accuracy, inference time, memory, and power consumption</a:t>
            </a:r>
          </a:p>
          <a:p>
            <a:pPr marL="971550" lvl="1" indent="-285750" algn="just">
              <a:lnSpc>
                <a:spcPct val="100000"/>
              </a:lnSpc>
              <a:buClr>
                <a:schemeClr val="tx1"/>
              </a:buClr>
              <a:buFont typeface="Arial" panose="020B0604020202020204" pitchFamily="34" charset="0"/>
              <a:buChar char="•"/>
            </a:pPr>
            <a:r>
              <a:rPr lang="en-US" sz="1400" u="sng" dirty="0">
                <a:solidFill>
                  <a:schemeClr val="dk1"/>
                </a:solidFill>
                <a:latin typeface="Arial"/>
              </a:rPr>
              <a:t>Although, energy measurements are </a:t>
            </a:r>
            <a:r>
              <a:rPr lang="en-US" sz="1400" u="sng" dirty="0" err="1">
                <a:solidFill>
                  <a:schemeClr val="dk1"/>
                </a:solidFill>
                <a:latin typeface="Arial"/>
              </a:rPr>
              <a:t>reported,impact</a:t>
            </a:r>
            <a:r>
              <a:rPr lang="en-US" sz="1400" u="sng" dirty="0">
                <a:solidFill>
                  <a:schemeClr val="dk1"/>
                </a:solidFill>
                <a:latin typeface="Arial"/>
              </a:rPr>
              <a:t> of CPU/GPU frequency and workload-specific parameters not </a:t>
            </a:r>
            <a:r>
              <a:rPr lang="en-US" sz="1400" u="sng" dirty="0" err="1">
                <a:solidFill>
                  <a:schemeClr val="dk1"/>
                </a:solidFill>
                <a:latin typeface="Arial"/>
              </a:rPr>
              <a:t>analysed</a:t>
            </a:r>
            <a:endParaRPr lang="en-US" sz="1400" dirty="0">
              <a:solidFill>
                <a:schemeClr val="dk1"/>
              </a:solidFill>
              <a:latin typeface="Arial"/>
            </a:endParaRPr>
          </a:p>
          <a:p>
            <a:endParaRPr lang="en-US" b="1" dirty="0"/>
          </a:p>
          <a:p>
            <a:endParaRPr lang="en-US" dirty="0"/>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a:p>
            <a:pPr marL="514350" indent="-285750" algn="just">
              <a:buClr>
                <a:schemeClr val="tx1"/>
              </a:buClr>
              <a:buFont typeface="Wingdings" panose="05000000000000000000" pitchFamily="2" charset="2"/>
              <a:buChar char="§"/>
            </a:pPr>
            <a:endParaRPr lang="en-US" sz="1400" u="sng" dirty="0">
              <a:solidFill>
                <a:schemeClr val="dk1"/>
              </a:solidFill>
              <a:latin typeface="Arial"/>
              <a:sym typeface="Arial"/>
            </a:endParaRPr>
          </a:p>
        </p:txBody>
      </p:sp>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89</a:t>
            </a:fld>
            <a:endParaRPr lang="en-US" dirty="0"/>
          </a:p>
        </p:txBody>
      </p:sp>
      <p:sp>
        <p:nvSpPr>
          <p:cNvPr id="4" name="Title 1">
            <a:extLst>
              <a:ext uri="{FF2B5EF4-FFF2-40B4-BE49-F238E27FC236}">
                <a16:creationId xmlns:a16="http://schemas.microsoft.com/office/drawing/2014/main" id="{49060E4A-9910-B27C-6EE1-181B49F04875}"/>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(3) Prior Work on</a:t>
            </a:r>
            <a:r>
              <a:rPr lang="en-US" sz="3600" u="sng" dirty="0"/>
              <a:t> Power/Performance </a:t>
            </a:r>
            <a:r>
              <a:rPr lang="en-US" sz="3600" dirty="0"/>
              <a:t>for </a:t>
            </a:r>
            <a:r>
              <a:rPr lang="en-US" sz="3600" u="sng" dirty="0"/>
              <a:t>DNN Inference</a:t>
            </a:r>
            <a:endParaRPr lang="en-US" sz="3600" kern="0" dirty="0"/>
          </a:p>
        </p:txBody>
      </p:sp>
    </p:spTree>
    <p:extLst>
      <p:ext uri="{BB962C8B-B14F-4D97-AF65-F5344CB8AC3E}">
        <p14:creationId xmlns:p14="http://schemas.microsoft.com/office/powerpoint/2010/main" val="843232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AD29-A7D1-4DC7-518E-26A9AB6EF62D}"/>
              </a:ext>
            </a:extLst>
          </p:cNvPr>
          <p:cNvSpPr>
            <a:spLocks noGrp="1"/>
          </p:cNvSpPr>
          <p:nvPr>
            <p:ph type="title"/>
          </p:nvPr>
        </p:nvSpPr>
        <p:spPr>
          <a:xfrm>
            <a:off x="1066800" y="1034717"/>
            <a:ext cx="10058400" cy="517358"/>
          </a:xfrm>
        </p:spPr>
        <p:txBody>
          <a:bodyPr/>
          <a:lstStyle/>
          <a:p>
            <a:r>
              <a:rPr lang="en-US" dirty="0"/>
              <a:t>Outline</a:t>
            </a:r>
          </a:p>
        </p:txBody>
      </p:sp>
      <p:sp>
        <p:nvSpPr>
          <p:cNvPr id="4" name="Slide Number Placeholder 3">
            <a:extLst>
              <a:ext uri="{FF2B5EF4-FFF2-40B4-BE49-F238E27FC236}">
                <a16:creationId xmlns:a16="http://schemas.microsoft.com/office/drawing/2014/main" id="{9051D348-8645-7935-B8DD-8D7A5D6AC8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10" name="Diagram 9">
            <a:extLst>
              <a:ext uri="{FF2B5EF4-FFF2-40B4-BE49-F238E27FC236}">
                <a16:creationId xmlns:a16="http://schemas.microsoft.com/office/drawing/2014/main" id="{80D2804E-DAA8-ADB8-12A7-04310EB719FD}"/>
              </a:ext>
            </a:extLst>
          </p:cNvPr>
          <p:cNvGraphicFramePr/>
          <p:nvPr/>
        </p:nvGraphicFramePr>
        <p:xfrm>
          <a:off x="609600" y="1647063"/>
          <a:ext cx="10972800" cy="15280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71438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90</a:t>
            </a:fld>
            <a:endParaRPr lang="en-US" dirty="0"/>
          </a:p>
        </p:txBody>
      </p:sp>
      <p:graphicFrame>
        <p:nvGraphicFramePr>
          <p:cNvPr id="5" name="Table 4">
            <a:extLst>
              <a:ext uri="{FF2B5EF4-FFF2-40B4-BE49-F238E27FC236}">
                <a16:creationId xmlns:a16="http://schemas.microsoft.com/office/drawing/2014/main" id="{3FE323A0-00DE-C49D-5B59-A9DF06C2E64B}"/>
              </a:ext>
            </a:extLst>
          </p:cNvPr>
          <p:cNvGraphicFramePr>
            <a:graphicFrameLocks noGrp="1"/>
          </p:cNvGraphicFramePr>
          <p:nvPr>
            <p:extLst>
              <p:ext uri="{D42A27DB-BD31-4B8C-83A1-F6EECF244321}">
                <p14:modId xmlns:p14="http://schemas.microsoft.com/office/powerpoint/2010/main" val="2439713919"/>
              </p:ext>
            </p:extLst>
          </p:nvPr>
        </p:nvGraphicFramePr>
        <p:xfrm>
          <a:off x="2150672" y="2440392"/>
          <a:ext cx="8361947" cy="2926080"/>
        </p:xfrm>
        <a:graphic>
          <a:graphicData uri="http://schemas.openxmlformats.org/drawingml/2006/table">
            <a:tbl>
              <a:tblPr firstRow="1" bandRow="1">
                <a:tableStyleId>{284E427A-3D55-4303-BF80-6455036E1DE7}</a:tableStyleId>
              </a:tblPr>
              <a:tblGrid>
                <a:gridCol w="1615212">
                  <a:extLst>
                    <a:ext uri="{9D8B030D-6E8A-4147-A177-3AD203B41FA5}">
                      <a16:colId xmlns:a16="http://schemas.microsoft.com/office/drawing/2014/main" val="2585220874"/>
                    </a:ext>
                  </a:extLst>
                </a:gridCol>
                <a:gridCol w="2911642">
                  <a:extLst>
                    <a:ext uri="{9D8B030D-6E8A-4147-A177-3AD203B41FA5}">
                      <a16:colId xmlns:a16="http://schemas.microsoft.com/office/drawing/2014/main" val="1167480991"/>
                    </a:ext>
                  </a:extLst>
                </a:gridCol>
                <a:gridCol w="2322095">
                  <a:extLst>
                    <a:ext uri="{9D8B030D-6E8A-4147-A177-3AD203B41FA5}">
                      <a16:colId xmlns:a16="http://schemas.microsoft.com/office/drawing/2014/main" val="1759608"/>
                    </a:ext>
                  </a:extLst>
                </a:gridCol>
                <a:gridCol w="1512998">
                  <a:extLst>
                    <a:ext uri="{9D8B030D-6E8A-4147-A177-3AD203B41FA5}">
                      <a16:colId xmlns:a16="http://schemas.microsoft.com/office/drawing/2014/main" val="2397598210"/>
                    </a:ext>
                  </a:extLst>
                </a:gridCol>
              </a:tblGrid>
              <a:tr h="924299">
                <a:tc>
                  <a:txBody>
                    <a:bodyPr/>
                    <a:lstStyle/>
                    <a:p>
                      <a:r>
                        <a:rPr lang="en-US" dirty="0"/>
                        <a:t>Study</a:t>
                      </a:r>
                    </a:p>
                  </a:txBody>
                  <a:tcPr/>
                </a:tc>
                <a:tc>
                  <a:txBody>
                    <a:bodyPr/>
                    <a:lstStyle/>
                    <a:p>
                      <a:r>
                        <a:rPr lang="en-US" dirty="0"/>
                        <a:t>Research Focus</a:t>
                      </a:r>
                    </a:p>
                  </a:txBody>
                  <a:tcPr/>
                </a:tc>
                <a:tc>
                  <a:txBody>
                    <a:bodyPr/>
                    <a:lstStyle/>
                    <a:p>
                      <a:r>
                        <a:rPr lang="en-US" dirty="0"/>
                        <a:t>Workload</a:t>
                      </a:r>
                    </a:p>
                  </a:txBody>
                  <a:tcPr/>
                </a:tc>
                <a:tc>
                  <a:txBody>
                    <a:bodyPr/>
                    <a:lstStyle/>
                    <a:p>
                      <a:r>
                        <a:rPr lang="en-US" dirty="0"/>
                        <a:t>Energy Optimization Strategies Proposed</a:t>
                      </a:r>
                    </a:p>
                  </a:txBody>
                  <a:tcPr/>
                </a:tc>
                <a:extLst>
                  <a:ext uri="{0D108BD9-81ED-4DB2-BD59-A6C34878D82A}">
                    <a16:rowId xmlns:a16="http://schemas.microsoft.com/office/drawing/2014/main" val="368367951"/>
                  </a:ext>
                </a:extLst>
              </a:tr>
              <a:tr h="463150">
                <a:tc>
                  <a:txBody>
                    <a:bodyPr/>
                    <a:lstStyle/>
                    <a:p>
                      <a:r>
                        <a:rPr lang="en-US" b="1" i="1" u="none" dirty="0"/>
                        <a:t>Baller et. al</a:t>
                      </a:r>
                    </a:p>
                  </a:txBody>
                  <a:tcPr/>
                </a:tc>
                <a:tc>
                  <a:txBody>
                    <a:bodyPr/>
                    <a:lstStyle/>
                    <a:p>
                      <a:r>
                        <a:rPr lang="en-US" dirty="0"/>
                        <a:t>Power </a:t>
                      </a:r>
                    </a:p>
                  </a:txBody>
                  <a:tcPr/>
                </a:tc>
                <a:tc>
                  <a:txBody>
                    <a:bodyPr/>
                    <a:lstStyle/>
                    <a:p>
                      <a:r>
                        <a:rPr lang="en-US" dirty="0"/>
                        <a:t>MobileNet-V2</a:t>
                      </a:r>
                    </a:p>
                  </a:txBody>
                  <a:tcPr/>
                </a:tc>
                <a:tc>
                  <a:txBody>
                    <a:bodyPr/>
                    <a:lstStyle/>
                    <a:p>
                      <a:r>
                        <a:rPr lang="en-US" dirty="0"/>
                        <a:t>No (Energy values reported)</a:t>
                      </a:r>
                    </a:p>
                  </a:txBody>
                  <a:tcPr/>
                </a:tc>
                <a:extLst>
                  <a:ext uri="{0D108BD9-81ED-4DB2-BD59-A6C34878D82A}">
                    <a16:rowId xmlns:a16="http://schemas.microsoft.com/office/drawing/2014/main" val="603441728"/>
                  </a:ext>
                </a:extLst>
              </a:tr>
              <a:tr h="7155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1" dirty="0" err="1">
                          <a:cs typeface="Calibri"/>
                        </a:rPr>
                        <a:t>Süzen</a:t>
                      </a:r>
                      <a:r>
                        <a:rPr lang="en-US" b="1" i="1" u="none" dirty="0"/>
                        <a:t> et. al</a:t>
                      </a:r>
                    </a:p>
                    <a:p>
                      <a:endParaRPr lang="en-US" u="none"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dk1"/>
                          </a:solidFill>
                          <a:latin typeface="+mn-lt"/>
                        </a:rPr>
                        <a:t>Accuracy, Latency, Memory, &amp; Power</a:t>
                      </a:r>
                    </a:p>
                    <a:p>
                      <a:endParaRPr lang="en-US" dirty="0"/>
                    </a:p>
                  </a:txBody>
                  <a:tcPr/>
                </a:tc>
                <a:tc>
                  <a:txBody>
                    <a:bodyPr/>
                    <a:lstStyle/>
                    <a:p>
                      <a:r>
                        <a:rPr lang="en-US" dirty="0"/>
                        <a:t>Multiple-CNNs</a:t>
                      </a:r>
                    </a:p>
                  </a:txBody>
                  <a:tcPr/>
                </a:tc>
                <a:tc>
                  <a:txBody>
                    <a:bodyPr/>
                    <a:lstStyle/>
                    <a:p>
                      <a:r>
                        <a:rPr lang="en-US" dirty="0"/>
                        <a:t>No (Energy values reported)</a:t>
                      </a:r>
                    </a:p>
                  </a:txBody>
                  <a:tcPr/>
                </a:tc>
                <a:extLst>
                  <a:ext uri="{0D108BD9-81ED-4DB2-BD59-A6C34878D82A}">
                    <a16:rowId xmlns:a16="http://schemas.microsoft.com/office/drawing/2014/main" val="1229139020"/>
                  </a:ext>
                </a:extLst>
              </a:tr>
              <a:tr h="715587">
                <a:tc>
                  <a:txBody>
                    <a:bodyPr/>
                    <a:lstStyle/>
                    <a:p>
                      <a:r>
                        <a:rPr lang="en-US" b="1" i="1" dirty="0"/>
                        <a:t>Our work</a:t>
                      </a:r>
                    </a:p>
                  </a:txBody>
                  <a:tcPr/>
                </a:tc>
                <a:tc>
                  <a:txBody>
                    <a:bodyPr/>
                    <a:lstStyle/>
                    <a:p>
                      <a:r>
                        <a:rPr lang="en-US" dirty="0"/>
                        <a:t>Energy</a:t>
                      </a:r>
                    </a:p>
                  </a:txBody>
                  <a:tcPr/>
                </a:tc>
                <a:tc>
                  <a:txBody>
                    <a:bodyPr/>
                    <a:lstStyle/>
                    <a:p>
                      <a:r>
                        <a:rPr lang="en-US" dirty="0"/>
                        <a:t>6 DNN models across 3 use-cases</a:t>
                      </a:r>
                    </a:p>
                    <a:p>
                      <a:endParaRPr lang="en-US" dirty="0"/>
                    </a:p>
                  </a:txBody>
                  <a:tcPr/>
                </a:tc>
                <a:tc>
                  <a:txBody>
                    <a:bodyPr/>
                    <a:lstStyle/>
                    <a:p>
                      <a:r>
                        <a:rPr lang="en-US" dirty="0"/>
                        <a:t>Yes</a:t>
                      </a:r>
                    </a:p>
                  </a:txBody>
                  <a:tcPr/>
                </a:tc>
                <a:extLst>
                  <a:ext uri="{0D108BD9-81ED-4DB2-BD59-A6C34878D82A}">
                    <a16:rowId xmlns:a16="http://schemas.microsoft.com/office/drawing/2014/main" val="1910149817"/>
                  </a:ext>
                </a:extLst>
              </a:tr>
            </a:tbl>
          </a:graphicData>
        </a:graphic>
      </p:graphicFrame>
      <p:sp>
        <p:nvSpPr>
          <p:cNvPr id="6" name="Title 1">
            <a:extLst>
              <a:ext uri="{FF2B5EF4-FFF2-40B4-BE49-F238E27FC236}">
                <a16:creationId xmlns:a16="http://schemas.microsoft.com/office/drawing/2014/main" id="{3B690BAD-3BD6-0FD4-B2B5-56080D359D67}"/>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(3) Prior Work on</a:t>
            </a:r>
            <a:r>
              <a:rPr lang="en-US" sz="3600" u="sng" dirty="0"/>
              <a:t> Power/Performance </a:t>
            </a:r>
            <a:r>
              <a:rPr lang="en-US" sz="3600" dirty="0"/>
              <a:t>for </a:t>
            </a:r>
            <a:r>
              <a:rPr lang="en-US" sz="3600" u="sng" dirty="0"/>
              <a:t>DNN Inference</a:t>
            </a:r>
            <a:endParaRPr lang="en-US" sz="3600" kern="0" dirty="0"/>
          </a:p>
        </p:txBody>
      </p:sp>
    </p:spTree>
    <p:extLst>
      <p:ext uri="{BB962C8B-B14F-4D97-AF65-F5344CB8AC3E}">
        <p14:creationId xmlns:p14="http://schemas.microsoft.com/office/powerpoint/2010/main" val="13067404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7D8105A-E02E-A5E9-95B9-EFF7116DF4DF}"/>
              </a:ext>
            </a:extLst>
          </p:cNvPr>
          <p:cNvSpPr>
            <a:spLocks noGrp="1"/>
          </p:cNvSpPr>
          <p:nvPr>
            <p:ph type="sldNum" idx="12"/>
          </p:nvPr>
        </p:nvSpPr>
        <p:spPr/>
        <p:txBody>
          <a:bodyPr/>
          <a:lstStyle/>
          <a:p>
            <a:fld id="{A2C64599-0CE5-3440-9072-FF3735C2B25A}" type="slidenum">
              <a:rPr lang="en-US" dirty="0" smtClean="0"/>
              <a:t>91</a:t>
            </a:fld>
            <a:endParaRPr lang="en-US" dirty="0"/>
          </a:p>
        </p:txBody>
      </p:sp>
      <p:graphicFrame>
        <p:nvGraphicFramePr>
          <p:cNvPr id="5" name="Table 4">
            <a:extLst>
              <a:ext uri="{FF2B5EF4-FFF2-40B4-BE49-F238E27FC236}">
                <a16:creationId xmlns:a16="http://schemas.microsoft.com/office/drawing/2014/main" id="{3FE323A0-00DE-C49D-5B59-A9DF06C2E64B}"/>
              </a:ext>
            </a:extLst>
          </p:cNvPr>
          <p:cNvGraphicFramePr>
            <a:graphicFrameLocks noGrp="1"/>
          </p:cNvGraphicFramePr>
          <p:nvPr>
            <p:extLst>
              <p:ext uri="{D42A27DB-BD31-4B8C-83A1-F6EECF244321}">
                <p14:modId xmlns:p14="http://schemas.microsoft.com/office/powerpoint/2010/main" val="1680810499"/>
              </p:ext>
            </p:extLst>
          </p:nvPr>
        </p:nvGraphicFramePr>
        <p:xfrm>
          <a:off x="2150671" y="2440392"/>
          <a:ext cx="8361947" cy="2926080"/>
        </p:xfrm>
        <a:graphic>
          <a:graphicData uri="http://schemas.openxmlformats.org/drawingml/2006/table">
            <a:tbl>
              <a:tblPr firstRow="1" bandRow="1">
                <a:tableStyleId>{284E427A-3D55-4303-BF80-6455036E1DE7}</a:tableStyleId>
              </a:tblPr>
              <a:tblGrid>
                <a:gridCol w="1615212">
                  <a:extLst>
                    <a:ext uri="{9D8B030D-6E8A-4147-A177-3AD203B41FA5}">
                      <a16:colId xmlns:a16="http://schemas.microsoft.com/office/drawing/2014/main" val="2585220874"/>
                    </a:ext>
                  </a:extLst>
                </a:gridCol>
                <a:gridCol w="2911642">
                  <a:extLst>
                    <a:ext uri="{9D8B030D-6E8A-4147-A177-3AD203B41FA5}">
                      <a16:colId xmlns:a16="http://schemas.microsoft.com/office/drawing/2014/main" val="1167480991"/>
                    </a:ext>
                  </a:extLst>
                </a:gridCol>
                <a:gridCol w="2322095">
                  <a:extLst>
                    <a:ext uri="{9D8B030D-6E8A-4147-A177-3AD203B41FA5}">
                      <a16:colId xmlns:a16="http://schemas.microsoft.com/office/drawing/2014/main" val="1759608"/>
                    </a:ext>
                  </a:extLst>
                </a:gridCol>
                <a:gridCol w="1512998">
                  <a:extLst>
                    <a:ext uri="{9D8B030D-6E8A-4147-A177-3AD203B41FA5}">
                      <a16:colId xmlns:a16="http://schemas.microsoft.com/office/drawing/2014/main" val="2397598210"/>
                    </a:ext>
                  </a:extLst>
                </a:gridCol>
              </a:tblGrid>
              <a:tr h="924299">
                <a:tc>
                  <a:txBody>
                    <a:bodyPr/>
                    <a:lstStyle/>
                    <a:p>
                      <a:r>
                        <a:rPr lang="en-US" dirty="0"/>
                        <a:t>Study</a:t>
                      </a:r>
                    </a:p>
                  </a:txBody>
                  <a:tcPr/>
                </a:tc>
                <a:tc>
                  <a:txBody>
                    <a:bodyPr/>
                    <a:lstStyle/>
                    <a:p>
                      <a:r>
                        <a:rPr lang="en-US" dirty="0"/>
                        <a:t>Research Focus</a:t>
                      </a:r>
                    </a:p>
                  </a:txBody>
                  <a:tcPr/>
                </a:tc>
                <a:tc>
                  <a:txBody>
                    <a:bodyPr/>
                    <a:lstStyle/>
                    <a:p>
                      <a:r>
                        <a:rPr lang="en-US" dirty="0"/>
                        <a:t>Workload</a:t>
                      </a:r>
                    </a:p>
                  </a:txBody>
                  <a:tcPr/>
                </a:tc>
                <a:tc>
                  <a:txBody>
                    <a:bodyPr/>
                    <a:lstStyle/>
                    <a:p>
                      <a:r>
                        <a:rPr lang="en-US" dirty="0"/>
                        <a:t>Energy Optimization Strategies Proposed</a:t>
                      </a:r>
                    </a:p>
                  </a:txBody>
                  <a:tcPr/>
                </a:tc>
                <a:extLst>
                  <a:ext uri="{0D108BD9-81ED-4DB2-BD59-A6C34878D82A}">
                    <a16:rowId xmlns:a16="http://schemas.microsoft.com/office/drawing/2014/main" val="368367951"/>
                  </a:ext>
                </a:extLst>
              </a:tr>
              <a:tr h="463150">
                <a:tc>
                  <a:txBody>
                    <a:bodyPr/>
                    <a:lstStyle/>
                    <a:p>
                      <a:r>
                        <a:rPr lang="en-US" b="1" i="1" u="none" dirty="0"/>
                        <a:t>Baller et. al</a:t>
                      </a:r>
                    </a:p>
                  </a:txBody>
                  <a:tcPr/>
                </a:tc>
                <a:tc>
                  <a:txBody>
                    <a:bodyPr/>
                    <a:lstStyle/>
                    <a:p>
                      <a:r>
                        <a:rPr lang="en-US" dirty="0"/>
                        <a:t>Power </a:t>
                      </a:r>
                    </a:p>
                  </a:txBody>
                  <a:tcPr/>
                </a:tc>
                <a:tc>
                  <a:txBody>
                    <a:bodyPr/>
                    <a:lstStyle/>
                    <a:p>
                      <a:r>
                        <a:rPr lang="en-US" dirty="0"/>
                        <a:t>MobileNet-V2</a:t>
                      </a:r>
                    </a:p>
                  </a:txBody>
                  <a:tcPr/>
                </a:tc>
                <a:tc>
                  <a:txBody>
                    <a:bodyPr/>
                    <a:lstStyle/>
                    <a:p>
                      <a:r>
                        <a:rPr lang="en-US" dirty="0"/>
                        <a:t>No (Energy values reported)</a:t>
                      </a:r>
                    </a:p>
                  </a:txBody>
                  <a:tcPr/>
                </a:tc>
                <a:extLst>
                  <a:ext uri="{0D108BD9-81ED-4DB2-BD59-A6C34878D82A}">
                    <a16:rowId xmlns:a16="http://schemas.microsoft.com/office/drawing/2014/main" val="603441728"/>
                  </a:ext>
                </a:extLst>
              </a:tr>
              <a:tr h="71558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i="1" dirty="0" err="1">
                          <a:cs typeface="Calibri"/>
                        </a:rPr>
                        <a:t>Süzen</a:t>
                      </a:r>
                      <a:r>
                        <a:rPr lang="en-US" b="1" i="1" u="none" dirty="0"/>
                        <a:t> et. al</a:t>
                      </a:r>
                    </a:p>
                    <a:p>
                      <a:endParaRPr lang="en-US" u="none"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solidFill>
                            <a:schemeClr val="dk1"/>
                          </a:solidFill>
                          <a:latin typeface="+mn-lt"/>
                        </a:rPr>
                        <a:t>Accuracy, Latency, Memory, &amp; Power</a:t>
                      </a:r>
                    </a:p>
                    <a:p>
                      <a:endParaRPr lang="en-US" dirty="0"/>
                    </a:p>
                  </a:txBody>
                  <a:tcPr/>
                </a:tc>
                <a:tc>
                  <a:txBody>
                    <a:bodyPr/>
                    <a:lstStyle/>
                    <a:p>
                      <a:r>
                        <a:rPr lang="en-US" dirty="0"/>
                        <a:t>Multiple-CNNs</a:t>
                      </a:r>
                    </a:p>
                  </a:txBody>
                  <a:tcPr/>
                </a:tc>
                <a:tc>
                  <a:txBody>
                    <a:bodyPr/>
                    <a:lstStyle/>
                    <a:p>
                      <a:r>
                        <a:rPr lang="en-US" dirty="0"/>
                        <a:t>No (Energy values reported)</a:t>
                      </a:r>
                    </a:p>
                  </a:txBody>
                  <a:tcPr/>
                </a:tc>
                <a:extLst>
                  <a:ext uri="{0D108BD9-81ED-4DB2-BD59-A6C34878D82A}">
                    <a16:rowId xmlns:a16="http://schemas.microsoft.com/office/drawing/2014/main" val="1229139020"/>
                  </a:ext>
                </a:extLst>
              </a:tr>
              <a:tr h="715587">
                <a:tc>
                  <a:txBody>
                    <a:bodyPr/>
                    <a:lstStyle/>
                    <a:p>
                      <a:r>
                        <a:rPr lang="en-US" b="1" i="1" u="sng" dirty="0">
                          <a:highlight>
                            <a:srgbClr val="FFFF00"/>
                          </a:highlight>
                        </a:rPr>
                        <a:t>Our work</a:t>
                      </a:r>
                    </a:p>
                  </a:txBody>
                  <a:tcPr/>
                </a:tc>
                <a:tc>
                  <a:txBody>
                    <a:bodyPr/>
                    <a:lstStyle/>
                    <a:p>
                      <a:r>
                        <a:rPr lang="en-US" b="1" dirty="0">
                          <a:highlight>
                            <a:srgbClr val="FFFF00"/>
                          </a:highlight>
                        </a:rPr>
                        <a:t>Energy</a:t>
                      </a:r>
                    </a:p>
                  </a:txBody>
                  <a:tcPr/>
                </a:tc>
                <a:tc>
                  <a:txBody>
                    <a:bodyPr/>
                    <a:lstStyle/>
                    <a:p>
                      <a:r>
                        <a:rPr lang="en-US" b="1" dirty="0">
                          <a:highlight>
                            <a:srgbClr val="FFFF00"/>
                          </a:highlight>
                        </a:rPr>
                        <a:t>6 DNN models across 3 use-cases</a:t>
                      </a:r>
                    </a:p>
                    <a:p>
                      <a:endParaRPr lang="en-US" b="1" dirty="0">
                        <a:highlight>
                          <a:srgbClr val="FFFF00"/>
                        </a:highlight>
                      </a:endParaRPr>
                    </a:p>
                  </a:txBody>
                  <a:tcPr/>
                </a:tc>
                <a:tc>
                  <a:txBody>
                    <a:bodyPr/>
                    <a:lstStyle/>
                    <a:p>
                      <a:r>
                        <a:rPr lang="en-US" b="1" dirty="0">
                          <a:highlight>
                            <a:srgbClr val="FFFF00"/>
                          </a:highlight>
                        </a:rPr>
                        <a:t>Yes</a:t>
                      </a:r>
                    </a:p>
                  </a:txBody>
                  <a:tcPr/>
                </a:tc>
                <a:extLst>
                  <a:ext uri="{0D108BD9-81ED-4DB2-BD59-A6C34878D82A}">
                    <a16:rowId xmlns:a16="http://schemas.microsoft.com/office/drawing/2014/main" val="1910149817"/>
                  </a:ext>
                </a:extLst>
              </a:tr>
            </a:tbl>
          </a:graphicData>
        </a:graphic>
      </p:graphicFrame>
      <p:sp>
        <p:nvSpPr>
          <p:cNvPr id="3" name="Rectangle: Rounded Corners 2">
            <a:extLst>
              <a:ext uri="{FF2B5EF4-FFF2-40B4-BE49-F238E27FC236}">
                <a16:creationId xmlns:a16="http://schemas.microsoft.com/office/drawing/2014/main" id="{5E969A4F-412D-FBB3-1BE0-C5929923D329}"/>
              </a:ext>
            </a:extLst>
          </p:cNvPr>
          <p:cNvSpPr/>
          <p:nvPr/>
        </p:nvSpPr>
        <p:spPr>
          <a:xfrm>
            <a:off x="2150672" y="4632580"/>
            <a:ext cx="8361947" cy="742653"/>
          </a:xfrm>
          <a:prstGeom prst="roundRect">
            <a:avLst/>
          </a:prstGeom>
          <a:noFill/>
          <a:ln w="57150">
            <a:solidFill>
              <a:srgbClr val="9E282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1BF502E-5E68-E0FB-9DC8-4196EA279D10}"/>
              </a:ext>
            </a:extLst>
          </p:cNvPr>
          <p:cNvSpPr txBox="1">
            <a:spLocks/>
          </p:cNvSpPr>
          <p:nvPr/>
        </p:nvSpPr>
        <p:spPr>
          <a:xfrm>
            <a:off x="1066800" y="907922"/>
            <a:ext cx="10133556" cy="5173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7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00000"/>
              </a:lnSpc>
            </a:pPr>
            <a:r>
              <a:rPr lang="en-US" sz="3600" dirty="0">
                <a:cs typeface="Calibri Light"/>
              </a:rPr>
              <a:t>(3) Prior Work on</a:t>
            </a:r>
            <a:r>
              <a:rPr lang="en-US" sz="3600" u="sng" dirty="0"/>
              <a:t> Power/Performance </a:t>
            </a:r>
            <a:r>
              <a:rPr lang="en-US" sz="3600" dirty="0"/>
              <a:t>for </a:t>
            </a:r>
            <a:r>
              <a:rPr lang="en-US" sz="3600" u="sng" dirty="0"/>
              <a:t>DNN Inference</a:t>
            </a:r>
            <a:endParaRPr lang="en-US" sz="3600" kern="0" dirty="0"/>
          </a:p>
        </p:txBody>
      </p:sp>
    </p:spTree>
    <p:extLst>
      <p:ext uri="{BB962C8B-B14F-4D97-AF65-F5344CB8AC3E}">
        <p14:creationId xmlns:p14="http://schemas.microsoft.com/office/powerpoint/2010/main" val="20899987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b8cef66-d76b-4f31-8bf8-f46074b9b00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D600132191664699A16F3C45355C87" ma:contentTypeVersion="7" ma:contentTypeDescription="Create a new document." ma:contentTypeScope="" ma:versionID="7bdafb2ba0c3a0b60943947d5122113e">
  <xsd:schema xmlns:xsd="http://www.w3.org/2001/XMLSchema" xmlns:xs="http://www.w3.org/2001/XMLSchema" xmlns:p="http://schemas.microsoft.com/office/2006/metadata/properties" xmlns:ns3="5b8cef66-d76b-4f31-8bf8-f46074b9b00f" xmlns:ns4="4087a451-be58-4374-99c7-38c1164aa2bc" targetNamespace="http://schemas.microsoft.com/office/2006/metadata/properties" ma:root="true" ma:fieldsID="d1515c6415e51876e4369614916b4d81" ns3:_="" ns4:_="">
    <xsd:import namespace="5b8cef66-d76b-4f31-8bf8-f46074b9b00f"/>
    <xsd:import namespace="4087a451-be58-4374-99c7-38c1164aa2bc"/>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8cef66-d76b-4f31-8bf8-f46074b9b0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087a451-be58-4374-99c7-38c1164aa2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EDCBE4-47AA-487D-8AD5-E80DDEA42E04}">
  <ds:schemaRefs>
    <ds:schemaRef ds:uri="http://schemas.microsoft.com/office/2006/metadata/properties"/>
    <ds:schemaRef ds:uri="4087a451-be58-4374-99c7-38c1164aa2bc"/>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5b8cef66-d76b-4f31-8bf8-f46074b9b00f"/>
    <ds:schemaRef ds:uri="http://purl.org/dc/dcmitype/"/>
  </ds:schemaRefs>
</ds:datastoreItem>
</file>

<file path=customXml/itemProps2.xml><?xml version="1.0" encoding="utf-8"?>
<ds:datastoreItem xmlns:ds="http://schemas.openxmlformats.org/officeDocument/2006/customXml" ds:itemID="{8D2A286A-4F92-4642-B591-2EABB4CC4A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8cef66-d76b-4f31-8bf8-f46074b9b00f"/>
    <ds:schemaRef ds:uri="4087a451-be58-4374-99c7-38c1164aa2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EDB020A-EBC1-4552-A788-20F17F7204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2373</TotalTime>
  <Words>16271</Words>
  <Application>Microsoft Office PowerPoint</Application>
  <PresentationFormat>Widescreen</PresentationFormat>
  <Paragraphs>1764</Paragraphs>
  <Slides>91</Slides>
  <Notes>90</Notes>
  <HiddenSlides>22</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91</vt:i4>
      </vt:variant>
    </vt:vector>
  </HeadingPairs>
  <TitlesOfParts>
    <vt:vector size="101" baseType="lpstr">
      <vt:lpstr>Apple Braille Outline 8 Dot</vt:lpstr>
      <vt:lpstr>Arial</vt:lpstr>
      <vt:lpstr>Calibri</vt:lpstr>
      <vt:lpstr>Calibri Light</vt:lpstr>
      <vt:lpstr>Courier New</vt:lpstr>
      <vt:lpstr>Söhne</vt:lpstr>
      <vt:lpstr>Wingdings</vt:lpstr>
      <vt:lpstr>Office Theme</vt:lpstr>
      <vt:lpstr>Office Theme</vt:lpstr>
      <vt:lpstr>Custom Design</vt:lpstr>
      <vt:lpstr>Evaluating the energy impact of device and workload parameters for DNN inference on edge</vt:lpstr>
      <vt:lpstr>Power Intensity of GPUs</vt:lpstr>
      <vt:lpstr>PowerPoint Presentation</vt:lpstr>
      <vt:lpstr>PowerPoint Presentation</vt:lpstr>
      <vt:lpstr>PowerPoint Presentation</vt:lpstr>
      <vt:lpstr>PowerPoint Presentation</vt:lpstr>
      <vt:lpstr>Research Goals</vt:lpstr>
      <vt:lpstr>Outline</vt:lpstr>
      <vt:lpstr>Outline</vt:lpstr>
      <vt:lpstr>Outline</vt:lpstr>
      <vt:lpstr>Outline</vt:lpstr>
      <vt:lpstr>Outline</vt:lpstr>
      <vt:lpstr>Outline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Outline</vt:lpstr>
      <vt:lpstr>Outline</vt:lpstr>
      <vt:lpstr>PowerPoint Presentation</vt:lpstr>
      <vt:lpstr>PowerPoint Presentation</vt:lpstr>
      <vt:lpstr>PowerPoint Presentation</vt:lpstr>
      <vt:lpstr>PowerPoint Presentation</vt:lpstr>
      <vt:lpstr>PowerPoint Presentation</vt:lpstr>
      <vt:lpstr>PowerPoint Presentation</vt:lpstr>
      <vt:lpstr>Outline</vt:lpstr>
      <vt:lpstr>Outline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Impact of Model Initialization</vt:lpstr>
      <vt:lpstr>Impact of other factors</vt:lpstr>
      <vt:lpstr>Outline</vt:lpstr>
      <vt:lpstr>Outline</vt:lpstr>
      <vt:lpstr>Outline</vt:lpstr>
      <vt:lpstr>Conclusion</vt:lpstr>
      <vt:lpstr>Future Work</vt:lpstr>
      <vt:lpstr>Future Work</vt:lpstr>
      <vt:lpstr>Thank you!  Questions?</vt:lpstr>
      <vt:lpstr>Conclusion &amp; Future Work</vt:lpstr>
      <vt:lpstr>DVFS Baselines</vt:lpstr>
      <vt:lpstr>Challenges of energy-optimal DNN deployments on edge</vt:lpstr>
      <vt:lpstr>Edge Deployment Environment</vt:lpstr>
      <vt:lpstr>Other Orthogonal Works </vt:lpstr>
      <vt:lpstr>Edge-Device Specifications</vt:lpstr>
      <vt:lpstr>Xavier– Frequency Scaling Sweep</vt:lpstr>
      <vt:lpstr>Xavier– Energy Topology</vt:lpstr>
      <vt:lpstr>Xavier– Impact of Batch Size</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Evaluating ML Models for Per-Job Power Prediction</dc:title>
  <dc:creator>Roton Evan</dc:creator>
  <cp:lastModifiedBy>Anurag Dutt</cp:lastModifiedBy>
  <cp:revision>303</cp:revision>
  <dcterms:created xsi:type="dcterms:W3CDTF">2023-07-20T09:23:13Z</dcterms:created>
  <dcterms:modified xsi:type="dcterms:W3CDTF">2023-12-04T14:46:00Z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0x0101009FD600132191664699A16F3C45355C87</vt:lpwstr>
  </property>
</Properties>
</file>